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2" r:id="rId1"/>
  </p:sldMasterIdLst>
  <p:notesMasterIdLst>
    <p:notesMasterId r:id="rId45"/>
  </p:notesMasterIdLst>
  <p:sldIdLst>
    <p:sldId id="256" r:id="rId2"/>
    <p:sldId id="257" r:id="rId3"/>
    <p:sldId id="259" r:id="rId4"/>
    <p:sldId id="258" r:id="rId5"/>
    <p:sldId id="304" r:id="rId6"/>
    <p:sldId id="261" r:id="rId7"/>
    <p:sldId id="262" r:id="rId8"/>
    <p:sldId id="263" r:id="rId9"/>
    <p:sldId id="264" r:id="rId10"/>
    <p:sldId id="265"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305" r:id="rId24"/>
    <p:sldId id="282" r:id="rId25"/>
    <p:sldId id="306" r:id="rId26"/>
    <p:sldId id="307" r:id="rId27"/>
    <p:sldId id="308" r:id="rId28"/>
    <p:sldId id="309" r:id="rId29"/>
    <p:sldId id="283" r:id="rId30"/>
    <p:sldId id="285" r:id="rId31"/>
    <p:sldId id="286" r:id="rId32"/>
    <p:sldId id="303" r:id="rId33"/>
    <p:sldId id="287" r:id="rId34"/>
    <p:sldId id="289" r:id="rId35"/>
    <p:sldId id="291" r:id="rId36"/>
    <p:sldId id="292" r:id="rId37"/>
    <p:sldId id="293" r:id="rId38"/>
    <p:sldId id="294" r:id="rId39"/>
    <p:sldId id="295" r:id="rId40"/>
    <p:sldId id="296" r:id="rId41"/>
    <p:sldId id="310" r:id="rId42"/>
    <p:sldId id="297" r:id="rId43"/>
    <p:sldId id="302" r:id="rId44"/>
  </p:sldIdLst>
  <p:sldSz cx="13004800" cy="97536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72">
          <p15:clr>
            <a:srgbClr val="A4A3A4"/>
          </p15:clr>
        </p15:guide>
        <p15:guide id="2" pos="40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26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n" i="off">
        <a:font>
          <a:latin typeface="Didot"/>
          <a:ea typeface="Didot"/>
          <a:cs typeface="Didot"/>
        </a:font>
        <a:srgbClr val="625B48"/>
      </a:tcTxStyle>
      <a:tcStyle>
        <a:tcBdr>
          <a:left>
            <a:ln w="12700" cap="flat">
              <a:solidFill>
                <a:srgbClr val="1A2C62"/>
              </a:solidFill>
              <a:prstDash val="solid"/>
              <a:round/>
            </a:ln>
          </a:left>
          <a:right>
            <a:ln w="12700" cap="flat">
              <a:solidFill>
                <a:srgbClr val="1A2C62"/>
              </a:solidFill>
              <a:prstDash val="solid"/>
              <a:round/>
            </a:ln>
          </a:right>
          <a:top>
            <a:ln w="12700" cap="flat">
              <a:solidFill>
                <a:srgbClr val="1A2C62"/>
              </a:solidFill>
              <a:prstDash val="solid"/>
              <a:round/>
            </a:ln>
          </a:top>
          <a:bottom>
            <a:ln w="12700" cap="flat">
              <a:solidFill>
                <a:srgbClr val="1A2C62"/>
              </a:solidFill>
              <a:prstDash val="solid"/>
              <a:round/>
            </a:ln>
          </a:bottom>
          <a:insideH>
            <a:ln w="12700" cap="flat">
              <a:solidFill>
                <a:srgbClr val="1A2C62"/>
              </a:solidFill>
              <a:prstDash val="solid"/>
              <a:round/>
            </a:ln>
          </a:insideH>
          <a:insideV>
            <a:ln w="12700" cap="flat">
              <a:solidFill>
                <a:srgbClr val="1A2C62"/>
              </a:solidFill>
              <a:prstDash val="solid"/>
              <a:round/>
            </a:ln>
          </a:insideV>
        </a:tcBdr>
        <a:fill>
          <a:solidFill>
            <a:srgbClr val="DEE0DF"/>
          </a:solidFill>
        </a:fill>
      </a:tcStyle>
    </a:wholeTbl>
    <a:band2H>
      <a:tcTxStyle/>
      <a:tcStyle>
        <a:tcBdr/>
        <a:fill>
          <a:solidFill>
            <a:srgbClr val="EFF0F0"/>
          </a:solidFill>
        </a:fill>
      </a:tcStyle>
    </a:band2H>
    <a:firstCol>
      <a:tcTxStyle b="on" i="off">
        <a:font>
          <a:latin typeface="Didot"/>
          <a:ea typeface="Didot"/>
          <a:cs typeface="Didot"/>
        </a:font>
        <a:srgbClr val="1A2C62"/>
      </a:tcTxStyle>
      <a:tcStyle>
        <a:tcBdr>
          <a:left>
            <a:ln w="12700" cap="flat">
              <a:solidFill>
                <a:srgbClr val="1A2C62"/>
              </a:solidFill>
              <a:prstDash val="solid"/>
              <a:round/>
            </a:ln>
          </a:left>
          <a:right>
            <a:ln w="12700" cap="flat">
              <a:solidFill>
                <a:srgbClr val="1A2C62"/>
              </a:solidFill>
              <a:prstDash val="solid"/>
              <a:round/>
            </a:ln>
          </a:right>
          <a:top>
            <a:ln w="12700" cap="flat">
              <a:solidFill>
                <a:srgbClr val="1A2C62"/>
              </a:solidFill>
              <a:prstDash val="solid"/>
              <a:round/>
            </a:ln>
          </a:top>
          <a:bottom>
            <a:ln w="12700" cap="flat">
              <a:solidFill>
                <a:srgbClr val="1A2C62"/>
              </a:solidFill>
              <a:prstDash val="solid"/>
              <a:round/>
            </a:ln>
          </a:bottom>
          <a:insideH>
            <a:ln w="12700" cap="flat">
              <a:solidFill>
                <a:srgbClr val="1A2C62"/>
              </a:solidFill>
              <a:prstDash val="solid"/>
              <a:round/>
            </a:ln>
          </a:insideH>
          <a:insideV>
            <a:ln w="12700" cap="flat">
              <a:solidFill>
                <a:srgbClr val="1A2C62"/>
              </a:solidFill>
              <a:prstDash val="solid"/>
              <a:round/>
            </a:ln>
          </a:insideV>
        </a:tcBdr>
        <a:fill>
          <a:solidFill>
            <a:schemeClr val="accent1"/>
          </a:solidFill>
        </a:fill>
      </a:tcStyle>
    </a:firstCol>
    <a:lastRow>
      <a:tcTxStyle b="on" i="off">
        <a:font>
          <a:latin typeface="Didot"/>
          <a:ea typeface="Didot"/>
          <a:cs typeface="Didot"/>
        </a:font>
        <a:srgbClr val="1A2C62"/>
      </a:tcTxStyle>
      <a:tcStyle>
        <a:tcBdr>
          <a:left>
            <a:ln w="12700" cap="flat">
              <a:solidFill>
                <a:srgbClr val="1A2C62"/>
              </a:solidFill>
              <a:prstDash val="solid"/>
              <a:round/>
            </a:ln>
          </a:left>
          <a:right>
            <a:ln w="12700" cap="flat">
              <a:solidFill>
                <a:srgbClr val="1A2C62"/>
              </a:solidFill>
              <a:prstDash val="solid"/>
              <a:round/>
            </a:ln>
          </a:right>
          <a:top>
            <a:ln w="38100" cap="flat">
              <a:solidFill>
                <a:srgbClr val="1A2C62"/>
              </a:solidFill>
              <a:prstDash val="solid"/>
              <a:round/>
            </a:ln>
          </a:top>
          <a:bottom>
            <a:ln w="12700" cap="flat">
              <a:solidFill>
                <a:srgbClr val="1A2C62"/>
              </a:solidFill>
              <a:prstDash val="solid"/>
              <a:round/>
            </a:ln>
          </a:bottom>
          <a:insideH>
            <a:ln w="12700" cap="flat">
              <a:solidFill>
                <a:srgbClr val="1A2C62"/>
              </a:solidFill>
              <a:prstDash val="solid"/>
              <a:round/>
            </a:ln>
          </a:insideH>
          <a:insideV>
            <a:ln w="12700" cap="flat">
              <a:solidFill>
                <a:srgbClr val="1A2C62"/>
              </a:solidFill>
              <a:prstDash val="solid"/>
              <a:round/>
            </a:ln>
          </a:insideV>
        </a:tcBdr>
        <a:fill>
          <a:solidFill>
            <a:schemeClr val="accent1"/>
          </a:solidFill>
        </a:fill>
      </a:tcStyle>
    </a:lastRow>
    <a:firstRow>
      <a:tcTxStyle b="on" i="off">
        <a:font>
          <a:latin typeface="Didot"/>
          <a:ea typeface="Didot"/>
          <a:cs typeface="Didot"/>
        </a:font>
        <a:srgbClr val="1A2C62"/>
      </a:tcTxStyle>
      <a:tcStyle>
        <a:tcBdr>
          <a:left>
            <a:ln w="12700" cap="flat">
              <a:solidFill>
                <a:srgbClr val="1A2C62"/>
              </a:solidFill>
              <a:prstDash val="solid"/>
              <a:round/>
            </a:ln>
          </a:left>
          <a:right>
            <a:ln w="12700" cap="flat">
              <a:solidFill>
                <a:srgbClr val="1A2C62"/>
              </a:solidFill>
              <a:prstDash val="solid"/>
              <a:round/>
            </a:ln>
          </a:right>
          <a:top>
            <a:ln w="12700" cap="flat">
              <a:solidFill>
                <a:srgbClr val="1A2C62"/>
              </a:solidFill>
              <a:prstDash val="solid"/>
              <a:round/>
            </a:ln>
          </a:top>
          <a:bottom>
            <a:ln w="38100" cap="flat">
              <a:solidFill>
                <a:srgbClr val="1A2C62"/>
              </a:solidFill>
              <a:prstDash val="solid"/>
              <a:round/>
            </a:ln>
          </a:bottom>
          <a:insideH>
            <a:ln w="12700" cap="flat">
              <a:solidFill>
                <a:srgbClr val="1A2C62"/>
              </a:solidFill>
              <a:prstDash val="solid"/>
              <a:round/>
            </a:ln>
          </a:insideH>
          <a:insideV>
            <a:ln w="12700" cap="flat">
              <a:solidFill>
                <a:srgbClr val="1A2C62"/>
              </a:solidFill>
              <a:prstDash val="solid"/>
              <a:round/>
            </a:ln>
          </a:insideV>
        </a:tcBdr>
        <a:fill>
          <a:solidFill>
            <a:schemeClr val="accent1"/>
          </a:solidFill>
        </a:fill>
      </a:tcStyle>
    </a:firstRow>
  </a:tblStyle>
  <a:tblStyle styleId="{C7B018BB-80A7-4F77-B60F-C8B233D01FF8}" styleName="">
    <a:tblBg/>
    <a:wholeTbl>
      <a:tcTxStyle b="on" i="off">
        <a:font>
          <a:latin typeface="Didot"/>
          <a:ea typeface="Didot"/>
          <a:cs typeface="Didot"/>
        </a:font>
        <a:srgbClr val="625B48"/>
      </a:tcTxStyle>
      <a:tcStyle>
        <a:tcBdr>
          <a:left>
            <a:ln w="12700" cap="flat">
              <a:solidFill>
                <a:srgbClr val="1A2C62"/>
              </a:solidFill>
              <a:prstDash val="solid"/>
              <a:round/>
            </a:ln>
          </a:left>
          <a:right>
            <a:ln w="12700" cap="flat">
              <a:solidFill>
                <a:srgbClr val="1A2C62"/>
              </a:solidFill>
              <a:prstDash val="solid"/>
              <a:round/>
            </a:ln>
          </a:right>
          <a:top>
            <a:ln w="12700" cap="flat">
              <a:solidFill>
                <a:srgbClr val="1A2C62"/>
              </a:solidFill>
              <a:prstDash val="solid"/>
              <a:round/>
            </a:ln>
          </a:top>
          <a:bottom>
            <a:ln w="12700" cap="flat">
              <a:solidFill>
                <a:srgbClr val="1A2C62"/>
              </a:solidFill>
              <a:prstDash val="solid"/>
              <a:round/>
            </a:ln>
          </a:bottom>
          <a:insideH>
            <a:ln w="12700" cap="flat">
              <a:solidFill>
                <a:srgbClr val="1A2C62"/>
              </a:solidFill>
              <a:prstDash val="solid"/>
              <a:round/>
            </a:ln>
          </a:insideH>
          <a:insideV>
            <a:ln w="12700" cap="flat">
              <a:solidFill>
                <a:srgbClr val="1A2C62"/>
              </a:solidFill>
              <a:prstDash val="solid"/>
              <a:round/>
            </a:ln>
          </a:insideV>
        </a:tcBdr>
        <a:fill>
          <a:solidFill>
            <a:srgbClr val="F4E8D1"/>
          </a:solidFill>
        </a:fill>
      </a:tcStyle>
    </a:wholeTbl>
    <a:band2H>
      <a:tcTxStyle/>
      <a:tcStyle>
        <a:tcBdr/>
        <a:fill>
          <a:solidFill>
            <a:srgbClr val="FAF4E9"/>
          </a:solidFill>
        </a:fill>
      </a:tcStyle>
    </a:band2H>
    <a:firstCol>
      <a:tcTxStyle b="on" i="off">
        <a:font>
          <a:latin typeface="Didot"/>
          <a:ea typeface="Didot"/>
          <a:cs typeface="Didot"/>
        </a:font>
        <a:srgbClr val="1A2C62"/>
      </a:tcTxStyle>
      <a:tcStyle>
        <a:tcBdr>
          <a:left>
            <a:ln w="12700" cap="flat">
              <a:solidFill>
                <a:srgbClr val="1A2C62"/>
              </a:solidFill>
              <a:prstDash val="solid"/>
              <a:round/>
            </a:ln>
          </a:left>
          <a:right>
            <a:ln w="12700" cap="flat">
              <a:solidFill>
                <a:srgbClr val="1A2C62"/>
              </a:solidFill>
              <a:prstDash val="solid"/>
              <a:round/>
            </a:ln>
          </a:right>
          <a:top>
            <a:ln w="12700" cap="flat">
              <a:solidFill>
                <a:srgbClr val="1A2C62"/>
              </a:solidFill>
              <a:prstDash val="solid"/>
              <a:round/>
            </a:ln>
          </a:top>
          <a:bottom>
            <a:ln w="12700" cap="flat">
              <a:solidFill>
                <a:srgbClr val="1A2C62"/>
              </a:solidFill>
              <a:prstDash val="solid"/>
              <a:round/>
            </a:ln>
          </a:bottom>
          <a:insideH>
            <a:ln w="12700" cap="flat">
              <a:solidFill>
                <a:srgbClr val="1A2C62"/>
              </a:solidFill>
              <a:prstDash val="solid"/>
              <a:round/>
            </a:ln>
          </a:insideH>
          <a:insideV>
            <a:ln w="12700" cap="flat">
              <a:solidFill>
                <a:srgbClr val="1A2C62"/>
              </a:solidFill>
              <a:prstDash val="solid"/>
              <a:round/>
            </a:ln>
          </a:insideV>
        </a:tcBdr>
        <a:fill>
          <a:solidFill>
            <a:schemeClr val="accent3"/>
          </a:solidFill>
        </a:fill>
      </a:tcStyle>
    </a:firstCol>
    <a:lastRow>
      <a:tcTxStyle b="on" i="off">
        <a:font>
          <a:latin typeface="Didot"/>
          <a:ea typeface="Didot"/>
          <a:cs typeface="Didot"/>
        </a:font>
        <a:srgbClr val="1A2C62"/>
      </a:tcTxStyle>
      <a:tcStyle>
        <a:tcBdr>
          <a:left>
            <a:ln w="12700" cap="flat">
              <a:solidFill>
                <a:srgbClr val="1A2C62"/>
              </a:solidFill>
              <a:prstDash val="solid"/>
              <a:round/>
            </a:ln>
          </a:left>
          <a:right>
            <a:ln w="12700" cap="flat">
              <a:solidFill>
                <a:srgbClr val="1A2C62"/>
              </a:solidFill>
              <a:prstDash val="solid"/>
              <a:round/>
            </a:ln>
          </a:right>
          <a:top>
            <a:ln w="38100" cap="flat">
              <a:solidFill>
                <a:srgbClr val="1A2C62"/>
              </a:solidFill>
              <a:prstDash val="solid"/>
              <a:round/>
            </a:ln>
          </a:top>
          <a:bottom>
            <a:ln w="12700" cap="flat">
              <a:solidFill>
                <a:srgbClr val="1A2C62"/>
              </a:solidFill>
              <a:prstDash val="solid"/>
              <a:round/>
            </a:ln>
          </a:bottom>
          <a:insideH>
            <a:ln w="12700" cap="flat">
              <a:solidFill>
                <a:srgbClr val="1A2C62"/>
              </a:solidFill>
              <a:prstDash val="solid"/>
              <a:round/>
            </a:ln>
          </a:insideH>
          <a:insideV>
            <a:ln w="12700" cap="flat">
              <a:solidFill>
                <a:srgbClr val="1A2C62"/>
              </a:solidFill>
              <a:prstDash val="solid"/>
              <a:round/>
            </a:ln>
          </a:insideV>
        </a:tcBdr>
        <a:fill>
          <a:solidFill>
            <a:schemeClr val="accent3"/>
          </a:solidFill>
        </a:fill>
      </a:tcStyle>
    </a:lastRow>
    <a:firstRow>
      <a:tcTxStyle b="on" i="off">
        <a:font>
          <a:latin typeface="Didot"/>
          <a:ea typeface="Didot"/>
          <a:cs typeface="Didot"/>
        </a:font>
        <a:srgbClr val="1A2C62"/>
      </a:tcTxStyle>
      <a:tcStyle>
        <a:tcBdr>
          <a:left>
            <a:ln w="12700" cap="flat">
              <a:solidFill>
                <a:srgbClr val="1A2C62"/>
              </a:solidFill>
              <a:prstDash val="solid"/>
              <a:round/>
            </a:ln>
          </a:left>
          <a:right>
            <a:ln w="12700" cap="flat">
              <a:solidFill>
                <a:srgbClr val="1A2C62"/>
              </a:solidFill>
              <a:prstDash val="solid"/>
              <a:round/>
            </a:ln>
          </a:right>
          <a:top>
            <a:ln w="12700" cap="flat">
              <a:solidFill>
                <a:srgbClr val="1A2C62"/>
              </a:solidFill>
              <a:prstDash val="solid"/>
              <a:round/>
            </a:ln>
          </a:top>
          <a:bottom>
            <a:ln w="38100" cap="flat">
              <a:solidFill>
                <a:srgbClr val="1A2C62"/>
              </a:solidFill>
              <a:prstDash val="solid"/>
              <a:round/>
            </a:ln>
          </a:bottom>
          <a:insideH>
            <a:ln w="12700" cap="flat">
              <a:solidFill>
                <a:srgbClr val="1A2C62"/>
              </a:solidFill>
              <a:prstDash val="solid"/>
              <a:round/>
            </a:ln>
          </a:insideH>
          <a:insideV>
            <a:ln w="12700" cap="flat">
              <a:solidFill>
                <a:srgbClr val="1A2C62"/>
              </a:solidFill>
              <a:prstDash val="solid"/>
              <a:round/>
            </a:ln>
          </a:insideV>
        </a:tcBdr>
        <a:fill>
          <a:solidFill>
            <a:schemeClr val="accent3"/>
          </a:solidFill>
        </a:fill>
      </a:tcStyle>
    </a:firstRow>
  </a:tblStyle>
  <a:tblStyle styleId="{EEE7283C-3CF3-47DC-8721-378D4A62B228}" styleName="">
    <a:tblBg/>
    <a:wholeTbl>
      <a:tcTxStyle b="on" i="off">
        <a:font>
          <a:latin typeface="Didot"/>
          <a:ea typeface="Didot"/>
          <a:cs typeface="Didot"/>
        </a:font>
        <a:srgbClr val="625B48"/>
      </a:tcTxStyle>
      <a:tcStyle>
        <a:tcBdr>
          <a:left>
            <a:ln w="12700" cap="flat">
              <a:solidFill>
                <a:srgbClr val="1A2C62"/>
              </a:solidFill>
              <a:prstDash val="solid"/>
              <a:round/>
            </a:ln>
          </a:left>
          <a:right>
            <a:ln w="12700" cap="flat">
              <a:solidFill>
                <a:srgbClr val="1A2C62"/>
              </a:solidFill>
              <a:prstDash val="solid"/>
              <a:round/>
            </a:ln>
          </a:right>
          <a:top>
            <a:ln w="12700" cap="flat">
              <a:solidFill>
                <a:srgbClr val="1A2C62"/>
              </a:solidFill>
              <a:prstDash val="solid"/>
              <a:round/>
            </a:ln>
          </a:top>
          <a:bottom>
            <a:ln w="12700" cap="flat">
              <a:solidFill>
                <a:srgbClr val="1A2C62"/>
              </a:solidFill>
              <a:prstDash val="solid"/>
              <a:round/>
            </a:ln>
          </a:bottom>
          <a:insideH>
            <a:ln w="12700" cap="flat">
              <a:solidFill>
                <a:srgbClr val="1A2C62"/>
              </a:solidFill>
              <a:prstDash val="solid"/>
              <a:round/>
            </a:ln>
          </a:insideH>
          <a:insideV>
            <a:ln w="12700" cap="flat">
              <a:solidFill>
                <a:srgbClr val="1A2C62"/>
              </a:solidFill>
              <a:prstDash val="solid"/>
              <a:round/>
            </a:ln>
          </a:insideV>
        </a:tcBdr>
        <a:fill>
          <a:solidFill>
            <a:srgbClr val="E5DDD4"/>
          </a:solidFill>
        </a:fill>
      </a:tcStyle>
    </a:wholeTbl>
    <a:band2H>
      <a:tcTxStyle/>
      <a:tcStyle>
        <a:tcBdr/>
        <a:fill>
          <a:solidFill>
            <a:srgbClr val="F2EFEB"/>
          </a:solidFill>
        </a:fill>
      </a:tcStyle>
    </a:band2H>
    <a:firstCol>
      <a:tcTxStyle b="on" i="off">
        <a:font>
          <a:latin typeface="Didot"/>
          <a:ea typeface="Didot"/>
          <a:cs typeface="Didot"/>
        </a:font>
        <a:srgbClr val="1A2C62"/>
      </a:tcTxStyle>
      <a:tcStyle>
        <a:tcBdr>
          <a:left>
            <a:ln w="12700" cap="flat">
              <a:solidFill>
                <a:srgbClr val="1A2C62"/>
              </a:solidFill>
              <a:prstDash val="solid"/>
              <a:round/>
            </a:ln>
          </a:left>
          <a:right>
            <a:ln w="12700" cap="flat">
              <a:solidFill>
                <a:srgbClr val="1A2C62"/>
              </a:solidFill>
              <a:prstDash val="solid"/>
              <a:round/>
            </a:ln>
          </a:right>
          <a:top>
            <a:ln w="12700" cap="flat">
              <a:solidFill>
                <a:srgbClr val="1A2C62"/>
              </a:solidFill>
              <a:prstDash val="solid"/>
              <a:round/>
            </a:ln>
          </a:top>
          <a:bottom>
            <a:ln w="12700" cap="flat">
              <a:solidFill>
                <a:srgbClr val="1A2C62"/>
              </a:solidFill>
              <a:prstDash val="solid"/>
              <a:round/>
            </a:ln>
          </a:bottom>
          <a:insideH>
            <a:ln w="12700" cap="flat">
              <a:solidFill>
                <a:srgbClr val="1A2C62"/>
              </a:solidFill>
              <a:prstDash val="solid"/>
              <a:round/>
            </a:ln>
          </a:insideH>
          <a:insideV>
            <a:ln w="12700" cap="flat">
              <a:solidFill>
                <a:srgbClr val="1A2C62"/>
              </a:solidFill>
              <a:prstDash val="solid"/>
              <a:round/>
            </a:ln>
          </a:insideV>
        </a:tcBdr>
        <a:fill>
          <a:solidFill>
            <a:schemeClr val="accent6"/>
          </a:solidFill>
        </a:fill>
      </a:tcStyle>
    </a:firstCol>
    <a:lastRow>
      <a:tcTxStyle b="on" i="off">
        <a:font>
          <a:latin typeface="Didot"/>
          <a:ea typeface="Didot"/>
          <a:cs typeface="Didot"/>
        </a:font>
        <a:srgbClr val="1A2C62"/>
      </a:tcTxStyle>
      <a:tcStyle>
        <a:tcBdr>
          <a:left>
            <a:ln w="12700" cap="flat">
              <a:solidFill>
                <a:srgbClr val="1A2C62"/>
              </a:solidFill>
              <a:prstDash val="solid"/>
              <a:round/>
            </a:ln>
          </a:left>
          <a:right>
            <a:ln w="12700" cap="flat">
              <a:solidFill>
                <a:srgbClr val="1A2C62"/>
              </a:solidFill>
              <a:prstDash val="solid"/>
              <a:round/>
            </a:ln>
          </a:right>
          <a:top>
            <a:ln w="38100" cap="flat">
              <a:solidFill>
                <a:srgbClr val="1A2C62"/>
              </a:solidFill>
              <a:prstDash val="solid"/>
              <a:round/>
            </a:ln>
          </a:top>
          <a:bottom>
            <a:ln w="12700" cap="flat">
              <a:solidFill>
                <a:srgbClr val="1A2C62"/>
              </a:solidFill>
              <a:prstDash val="solid"/>
              <a:round/>
            </a:ln>
          </a:bottom>
          <a:insideH>
            <a:ln w="12700" cap="flat">
              <a:solidFill>
                <a:srgbClr val="1A2C62"/>
              </a:solidFill>
              <a:prstDash val="solid"/>
              <a:round/>
            </a:ln>
          </a:insideH>
          <a:insideV>
            <a:ln w="12700" cap="flat">
              <a:solidFill>
                <a:srgbClr val="1A2C62"/>
              </a:solidFill>
              <a:prstDash val="solid"/>
              <a:round/>
            </a:ln>
          </a:insideV>
        </a:tcBdr>
        <a:fill>
          <a:solidFill>
            <a:schemeClr val="accent6"/>
          </a:solidFill>
        </a:fill>
      </a:tcStyle>
    </a:lastRow>
    <a:firstRow>
      <a:tcTxStyle b="on" i="off">
        <a:font>
          <a:latin typeface="Didot"/>
          <a:ea typeface="Didot"/>
          <a:cs typeface="Didot"/>
        </a:font>
        <a:srgbClr val="1A2C62"/>
      </a:tcTxStyle>
      <a:tcStyle>
        <a:tcBdr>
          <a:left>
            <a:ln w="12700" cap="flat">
              <a:solidFill>
                <a:srgbClr val="1A2C62"/>
              </a:solidFill>
              <a:prstDash val="solid"/>
              <a:round/>
            </a:ln>
          </a:left>
          <a:right>
            <a:ln w="12700" cap="flat">
              <a:solidFill>
                <a:srgbClr val="1A2C62"/>
              </a:solidFill>
              <a:prstDash val="solid"/>
              <a:round/>
            </a:ln>
          </a:right>
          <a:top>
            <a:ln w="12700" cap="flat">
              <a:solidFill>
                <a:srgbClr val="1A2C62"/>
              </a:solidFill>
              <a:prstDash val="solid"/>
              <a:round/>
            </a:ln>
          </a:top>
          <a:bottom>
            <a:ln w="38100" cap="flat">
              <a:solidFill>
                <a:srgbClr val="1A2C62"/>
              </a:solidFill>
              <a:prstDash val="solid"/>
              <a:round/>
            </a:ln>
          </a:bottom>
          <a:insideH>
            <a:ln w="12700" cap="flat">
              <a:solidFill>
                <a:srgbClr val="1A2C62"/>
              </a:solidFill>
              <a:prstDash val="solid"/>
              <a:round/>
            </a:ln>
          </a:insideH>
          <a:insideV>
            <a:ln w="12700" cap="flat">
              <a:solidFill>
                <a:srgbClr val="1A2C62"/>
              </a:solidFill>
              <a:prstDash val="solid"/>
              <a:round/>
            </a:ln>
          </a:insideV>
        </a:tcBdr>
        <a:fill>
          <a:solidFill>
            <a:schemeClr val="accent6"/>
          </a:solidFill>
        </a:fill>
      </a:tcStyle>
    </a:firstRow>
  </a:tblStyle>
  <a:tblStyle styleId="{CF821DB8-F4EB-4A41-A1BA-3FCAFE7338EE}" styleName="">
    <a:tblBg/>
    <a:wholeTbl>
      <a:tcTxStyle b="on" i="off">
        <a:font>
          <a:latin typeface="Didot"/>
          <a:ea typeface="Didot"/>
          <a:cs typeface="Didot"/>
        </a:font>
        <a:srgbClr val="625B48"/>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AE9E8"/>
          </a:solidFill>
        </a:fill>
      </a:tcStyle>
    </a:wholeTbl>
    <a:band2H>
      <a:tcTxStyle/>
      <a:tcStyle>
        <a:tcBdr/>
        <a:fill>
          <a:solidFill>
            <a:srgbClr val="1A2C62"/>
          </a:solidFill>
        </a:fill>
      </a:tcStyle>
    </a:band2H>
    <a:firstCol>
      <a:tcTxStyle b="on" i="off">
        <a:font>
          <a:latin typeface="Didot"/>
          <a:ea typeface="Didot"/>
          <a:cs typeface="Didot"/>
        </a:font>
        <a:srgbClr val="1A2C62"/>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Didot"/>
          <a:ea typeface="Didot"/>
          <a:cs typeface="Didot"/>
        </a:font>
        <a:srgbClr val="625B48"/>
      </a:tcTxStyle>
      <a:tcStyle>
        <a:tcBdr>
          <a:left>
            <a:ln w="12700" cap="flat">
              <a:noFill/>
              <a:miter lim="400000"/>
            </a:ln>
          </a:left>
          <a:right>
            <a:ln w="12700" cap="flat">
              <a:noFill/>
              <a:miter lim="400000"/>
            </a:ln>
          </a:right>
          <a:top>
            <a:ln w="50800" cap="flat">
              <a:solidFill>
                <a:srgbClr val="625B48"/>
              </a:solidFill>
              <a:prstDash val="solid"/>
              <a:round/>
            </a:ln>
          </a:top>
          <a:bottom>
            <a:ln w="25400" cap="flat">
              <a:solidFill>
                <a:srgbClr val="625B48"/>
              </a:solidFill>
              <a:prstDash val="solid"/>
              <a:round/>
            </a:ln>
          </a:bottom>
          <a:insideH>
            <a:ln w="12700" cap="flat">
              <a:noFill/>
              <a:miter lim="400000"/>
            </a:ln>
          </a:insideH>
          <a:insideV>
            <a:ln w="12700" cap="flat">
              <a:noFill/>
              <a:miter lim="400000"/>
            </a:ln>
          </a:insideV>
        </a:tcBdr>
        <a:fill>
          <a:solidFill>
            <a:srgbClr val="1A2C62"/>
          </a:solidFill>
        </a:fill>
      </a:tcStyle>
    </a:lastRow>
    <a:firstRow>
      <a:tcTxStyle b="on" i="off">
        <a:font>
          <a:latin typeface="Didot"/>
          <a:ea typeface="Didot"/>
          <a:cs typeface="Didot"/>
        </a:font>
        <a:srgbClr val="1A2C62"/>
      </a:tcTxStyle>
      <a:tcStyle>
        <a:tcBdr>
          <a:left>
            <a:ln w="12700" cap="flat">
              <a:noFill/>
              <a:miter lim="400000"/>
            </a:ln>
          </a:left>
          <a:right>
            <a:ln w="12700" cap="flat">
              <a:noFill/>
              <a:miter lim="400000"/>
            </a:ln>
          </a:right>
          <a:top>
            <a:ln w="25400" cap="flat">
              <a:solidFill>
                <a:srgbClr val="625B48"/>
              </a:solidFill>
              <a:prstDash val="solid"/>
              <a:round/>
            </a:ln>
          </a:top>
          <a:bottom>
            <a:ln w="25400" cap="flat">
              <a:solidFill>
                <a:srgbClr val="625B48"/>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n" i="off">
        <a:font>
          <a:latin typeface="Didot"/>
          <a:ea typeface="Didot"/>
          <a:cs typeface="Didot"/>
        </a:font>
        <a:srgbClr val="625B48"/>
      </a:tcTxStyle>
      <a:tcStyle>
        <a:tcBdr>
          <a:left>
            <a:ln w="12700" cap="flat">
              <a:solidFill>
                <a:srgbClr val="1A2C62"/>
              </a:solidFill>
              <a:prstDash val="solid"/>
              <a:round/>
            </a:ln>
          </a:left>
          <a:right>
            <a:ln w="12700" cap="flat">
              <a:solidFill>
                <a:srgbClr val="1A2C62"/>
              </a:solidFill>
              <a:prstDash val="solid"/>
              <a:round/>
            </a:ln>
          </a:right>
          <a:top>
            <a:ln w="12700" cap="flat">
              <a:solidFill>
                <a:srgbClr val="1A2C62"/>
              </a:solidFill>
              <a:prstDash val="solid"/>
              <a:round/>
            </a:ln>
          </a:top>
          <a:bottom>
            <a:ln w="12700" cap="flat">
              <a:solidFill>
                <a:srgbClr val="1A2C62"/>
              </a:solidFill>
              <a:prstDash val="solid"/>
              <a:round/>
            </a:ln>
          </a:bottom>
          <a:insideH>
            <a:ln w="12700" cap="flat">
              <a:solidFill>
                <a:srgbClr val="1A2C62"/>
              </a:solidFill>
              <a:prstDash val="solid"/>
              <a:round/>
            </a:ln>
          </a:insideH>
          <a:insideV>
            <a:ln w="12700" cap="flat">
              <a:solidFill>
                <a:srgbClr val="1A2C62"/>
              </a:solidFill>
              <a:prstDash val="solid"/>
              <a:round/>
            </a:ln>
          </a:insideV>
        </a:tcBdr>
        <a:fill>
          <a:solidFill>
            <a:srgbClr val="D1D0CE"/>
          </a:solidFill>
        </a:fill>
      </a:tcStyle>
    </a:wholeTbl>
    <a:band2H>
      <a:tcTxStyle/>
      <a:tcStyle>
        <a:tcBdr/>
        <a:fill>
          <a:solidFill>
            <a:srgbClr val="EAE9E8"/>
          </a:solidFill>
        </a:fill>
      </a:tcStyle>
    </a:band2H>
    <a:firstCol>
      <a:tcTxStyle b="on" i="off">
        <a:font>
          <a:latin typeface="Didot"/>
          <a:ea typeface="Didot"/>
          <a:cs typeface="Didot"/>
        </a:font>
        <a:srgbClr val="1A2C62"/>
      </a:tcTxStyle>
      <a:tcStyle>
        <a:tcBdr>
          <a:left>
            <a:ln w="12700" cap="flat">
              <a:solidFill>
                <a:srgbClr val="1A2C62"/>
              </a:solidFill>
              <a:prstDash val="solid"/>
              <a:round/>
            </a:ln>
          </a:left>
          <a:right>
            <a:ln w="12700" cap="flat">
              <a:solidFill>
                <a:srgbClr val="1A2C62"/>
              </a:solidFill>
              <a:prstDash val="solid"/>
              <a:round/>
            </a:ln>
          </a:right>
          <a:top>
            <a:ln w="12700" cap="flat">
              <a:solidFill>
                <a:srgbClr val="1A2C62"/>
              </a:solidFill>
              <a:prstDash val="solid"/>
              <a:round/>
            </a:ln>
          </a:top>
          <a:bottom>
            <a:ln w="12700" cap="flat">
              <a:solidFill>
                <a:srgbClr val="1A2C62"/>
              </a:solidFill>
              <a:prstDash val="solid"/>
              <a:round/>
            </a:ln>
          </a:bottom>
          <a:insideH>
            <a:ln w="12700" cap="flat">
              <a:solidFill>
                <a:srgbClr val="1A2C62"/>
              </a:solidFill>
              <a:prstDash val="solid"/>
              <a:round/>
            </a:ln>
          </a:insideH>
          <a:insideV>
            <a:ln w="12700" cap="flat">
              <a:solidFill>
                <a:srgbClr val="1A2C62"/>
              </a:solidFill>
              <a:prstDash val="solid"/>
              <a:round/>
            </a:ln>
          </a:insideV>
        </a:tcBdr>
        <a:fill>
          <a:solidFill>
            <a:srgbClr val="625B48"/>
          </a:solidFill>
        </a:fill>
      </a:tcStyle>
    </a:firstCol>
    <a:lastRow>
      <a:tcTxStyle b="on" i="off">
        <a:font>
          <a:latin typeface="Didot"/>
          <a:ea typeface="Didot"/>
          <a:cs typeface="Didot"/>
        </a:font>
        <a:srgbClr val="1A2C62"/>
      </a:tcTxStyle>
      <a:tcStyle>
        <a:tcBdr>
          <a:left>
            <a:ln w="12700" cap="flat">
              <a:solidFill>
                <a:srgbClr val="1A2C62"/>
              </a:solidFill>
              <a:prstDash val="solid"/>
              <a:round/>
            </a:ln>
          </a:left>
          <a:right>
            <a:ln w="12700" cap="flat">
              <a:solidFill>
                <a:srgbClr val="1A2C62"/>
              </a:solidFill>
              <a:prstDash val="solid"/>
              <a:round/>
            </a:ln>
          </a:right>
          <a:top>
            <a:ln w="38100" cap="flat">
              <a:solidFill>
                <a:srgbClr val="1A2C62"/>
              </a:solidFill>
              <a:prstDash val="solid"/>
              <a:round/>
            </a:ln>
          </a:top>
          <a:bottom>
            <a:ln w="12700" cap="flat">
              <a:solidFill>
                <a:srgbClr val="1A2C62"/>
              </a:solidFill>
              <a:prstDash val="solid"/>
              <a:round/>
            </a:ln>
          </a:bottom>
          <a:insideH>
            <a:ln w="12700" cap="flat">
              <a:solidFill>
                <a:srgbClr val="1A2C62"/>
              </a:solidFill>
              <a:prstDash val="solid"/>
              <a:round/>
            </a:ln>
          </a:insideH>
          <a:insideV>
            <a:ln w="12700" cap="flat">
              <a:solidFill>
                <a:srgbClr val="1A2C62"/>
              </a:solidFill>
              <a:prstDash val="solid"/>
              <a:round/>
            </a:ln>
          </a:insideV>
        </a:tcBdr>
        <a:fill>
          <a:solidFill>
            <a:srgbClr val="625B48"/>
          </a:solidFill>
        </a:fill>
      </a:tcStyle>
    </a:lastRow>
    <a:firstRow>
      <a:tcTxStyle b="on" i="off">
        <a:font>
          <a:latin typeface="Didot"/>
          <a:ea typeface="Didot"/>
          <a:cs typeface="Didot"/>
        </a:font>
        <a:srgbClr val="1A2C62"/>
      </a:tcTxStyle>
      <a:tcStyle>
        <a:tcBdr>
          <a:left>
            <a:ln w="12700" cap="flat">
              <a:solidFill>
                <a:srgbClr val="1A2C62"/>
              </a:solidFill>
              <a:prstDash val="solid"/>
              <a:round/>
            </a:ln>
          </a:left>
          <a:right>
            <a:ln w="12700" cap="flat">
              <a:solidFill>
                <a:srgbClr val="1A2C62"/>
              </a:solidFill>
              <a:prstDash val="solid"/>
              <a:round/>
            </a:ln>
          </a:right>
          <a:top>
            <a:ln w="12700" cap="flat">
              <a:solidFill>
                <a:srgbClr val="1A2C62"/>
              </a:solidFill>
              <a:prstDash val="solid"/>
              <a:round/>
            </a:ln>
          </a:top>
          <a:bottom>
            <a:ln w="38100" cap="flat">
              <a:solidFill>
                <a:srgbClr val="1A2C62"/>
              </a:solidFill>
              <a:prstDash val="solid"/>
              <a:round/>
            </a:ln>
          </a:bottom>
          <a:insideH>
            <a:ln w="12700" cap="flat">
              <a:solidFill>
                <a:srgbClr val="1A2C62"/>
              </a:solidFill>
              <a:prstDash val="solid"/>
              <a:round/>
            </a:ln>
          </a:insideH>
          <a:insideV>
            <a:ln w="12700" cap="flat">
              <a:solidFill>
                <a:srgbClr val="1A2C62"/>
              </a:solidFill>
              <a:prstDash val="solid"/>
              <a:round/>
            </a:ln>
          </a:insideV>
        </a:tcBdr>
        <a:fill>
          <a:solidFill>
            <a:srgbClr val="625B48"/>
          </a:solidFill>
        </a:fill>
      </a:tcStyle>
    </a:firstRow>
  </a:tblStyle>
  <a:tblStyle styleId="{2708684C-4D16-4618-839F-0558EEFCDFE6}" styleName="">
    <a:tblBg/>
    <a:wholeTbl>
      <a:tcTxStyle b="on" i="off">
        <a:font>
          <a:latin typeface="Didot"/>
          <a:ea typeface="Didot"/>
          <a:cs typeface="Didot"/>
        </a:font>
        <a:srgbClr val="625B48"/>
      </a:tcTxStyle>
      <a:tcStyle>
        <a:tcBdr>
          <a:left>
            <a:ln w="12700" cap="flat">
              <a:solidFill>
                <a:srgbClr val="625B48"/>
              </a:solidFill>
              <a:prstDash val="solid"/>
              <a:round/>
            </a:ln>
          </a:left>
          <a:right>
            <a:ln w="12700" cap="flat">
              <a:solidFill>
                <a:srgbClr val="625B48"/>
              </a:solidFill>
              <a:prstDash val="solid"/>
              <a:round/>
            </a:ln>
          </a:right>
          <a:top>
            <a:ln w="12700" cap="flat">
              <a:solidFill>
                <a:srgbClr val="625B48"/>
              </a:solidFill>
              <a:prstDash val="solid"/>
              <a:round/>
            </a:ln>
          </a:top>
          <a:bottom>
            <a:ln w="12700" cap="flat">
              <a:solidFill>
                <a:srgbClr val="625B48"/>
              </a:solidFill>
              <a:prstDash val="solid"/>
              <a:round/>
            </a:ln>
          </a:bottom>
          <a:insideH>
            <a:ln w="12700" cap="flat">
              <a:solidFill>
                <a:srgbClr val="625B48"/>
              </a:solidFill>
              <a:prstDash val="solid"/>
              <a:round/>
            </a:ln>
          </a:insideH>
          <a:insideV>
            <a:ln w="12700" cap="flat">
              <a:solidFill>
                <a:srgbClr val="625B48"/>
              </a:solidFill>
              <a:prstDash val="solid"/>
              <a:round/>
            </a:ln>
          </a:insideV>
        </a:tcBdr>
        <a:fill>
          <a:solidFill>
            <a:srgbClr val="625B48">
              <a:alpha val="20000"/>
            </a:srgbClr>
          </a:solidFill>
        </a:fill>
      </a:tcStyle>
    </a:wholeTbl>
    <a:band2H>
      <a:tcTxStyle/>
      <a:tcStyle>
        <a:tcBdr/>
        <a:fill>
          <a:solidFill>
            <a:srgbClr val="FFFFFF"/>
          </a:solidFill>
        </a:fill>
      </a:tcStyle>
    </a:band2H>
    <a:firstCol>
      <a:tcTxStyle b="on" i="off">
        <a:font>
          <a:latin typeface="Didot"/>
          <a:ea typeface="Didot"/>
          <a:cs typeface="Didot"/>
        </a:font>
        <a:srgbClr val="625B48"/>
      </a:tcTxStyle>
      <a:tcStyle>
        <a:tcBdr>
          <a:left>
            <a:ln w="12700" cap="flat">
              <a:solidFill>
                <a:srgbClr val="625B48"/>
              </a:solidFill>
              <a:prstDash val="solid"/>
              <a:round/>
            </a:ln>
          </a:left>
          <a:right>
            <a:ln w="12700" cap="flat">
              <a:solidFill>
                <a:srgbClr val="625B48"/>
              </a:solidFill>
              <a:prstDash val="solid"/>
              <a:round/>
            </a:ln>
          </a:right>
          <a:top>
            <a:ln w="12700" cap="flat">
              <a:solidFill>
                <a:srgbClr val="625B48"/>
              </a:solidFill>
              <a:prstDash val="solid"/>
              <a:round/>
            </a:ln>
          </a:top>
          <a:bottom>
            <a:ln w="12700" cap="flat">
              <a:solidFill>
                <a:srgbClr val="625B48"/>
              </a:solidFill>
              <a:prstDash val="solid"/>
              <a:round/>
            </a:ln>
          </a:bottom>
          <a:insideH>
            <a:ln w="12700" cap="flat">
              <a:solidFill>
                <a:srgbClr val="625B48"/>
              </a:solidFill>
              <a:prstDash val="solid"/>
              <a:round/>
            </a:ln>
          </a:insideH>
          <a:insideV>
            <a:ln w="12700" cap="flat">
              <a:solidFill>
                <a:srgbClr val="625B48"/>
              </a:solidFill>
              <a:prstDash val="solid"/>
              <a:round/>
            </a:ln>
          </a:insideV>
        </a:tcBdr>
        <a:fill>
          <a:solidFill>
            <a:srgbClr val="625B48">
              <a:alpha val="20000"/>
            </a:srgbClr>
          </a:solidFill>
        </a:fill>
      </a:tcStyle>
    </a:firstCol>
    <a:lastRow>
      <a:tcTxStyle b="on" i="off">
        <a:font>
          <a:latin typeface="Didot"/>
          <a:ea typeface="Didot"/>
          <a:cs typeface="Didot"/>
        </a:font>
        <a:srgbClr val="625B48"/>
      </a:tcTxStyle>
      <a:tcStyle>
        <a:tcBdr>
          <a:left>
            <a:ln w="12700" cap="flat">
              <a:solidFill>
                <a:srgbClr val="625B48"/>
              </a:solidFill>
              <a:prstDash val="solid"/>
              <a:round/>
            </a:ln>
          </a:left>
          <a:right>
            <a:ln w="12700" cap="flat">
              <a:solidFill>
                <a:srgbClr val="625B48"/>
              </a:solidFill>
              <a:prstDash val="solid"/>
              <a:round/>
            </a:ln>
          </a:right>
          <a:top>
            <a:ln w="50800" cap="flat">
              <a:solidFill>
                <a:srgbClr val="625B48"/>
              </a:solidFill>
              <a:prstDash val="solid"/>
              <a:round/>
            </a:ln>
          </a:top>
          <a:bottom>
            <a:ln w="12700" cap="flat">
              <a:solidFill>
                <a:srgbClr val="625B48"/>
              </a:solidFill>
              <a:prstDash val="solid"/>
              <a:round/>
            </a:ln>
          </a:bottom>
          <a:insideH>
            <a:ln w="12700" cap="flat">
              <a:solidFill>
                <a:srgbClr val="625B48"/>
              </a:solidFill>
              <a:prstDash val="solid"/>
              <a:round/>
            </a:ln>
          </a:insideH>
          <a:insideV>
            <a:ln w="12700" cap="flat">
              <a:solidFill>
                <a:srgbClr val="625B48"/>
              </a:solidFill>
              <a:prstDash val="solid"/>
              <a:round/>
            </a:ln>
          </a:insideV>
        </a:tcBdr>
        <a:fill>
          <a:noFill/>
        </a:fill>
      </a:tcStyle>
    </a:lastRow>
    <a:firstRow>
      <a:tcTxStyle b="on" i="off">
        <a:font>
          <a:latin typeface="Didot"/>
          <a:ea typeface="Didot"/>
          <a:cs typeface="Didot"/>
        </a:font>
        <a:srgbClr val="625B48"/>
      </a:tcTxStyle>
      <a:tcStyle>
        <a:tcBdr>
          <a:left>
            <a:ln w="12700" cap="flat">
              <a:solidFill>
                <a:srgbClr val="625B48"/>
              </a:solidFill>
              <a:prstDash val="solid"/>
              <a:round/>
            </a:ln>
          </a:left>
          <a:right>
            <a:ln w="12700" cap="flat">
              <a:solidFill>
                <a:srgbClr val="625B48"/>
              </a:solidFill>
              <a:prstDash val="solid"/>
              <a:round/>
            </a:ln>
          </a:right>
          <a:top>
            <a:ln w="12700" cap="flat">
              <a:solidFill>
                <a:srgbClr val="625B48"/>
              </a:solidFill>
              <a:prstDash val="solid"/>
              <a:round/>
            </a:ln>
          </a:top>
          <a:bottom>
            <a:ln w="25400" cap="flat">
              <a:solidFill>
                <a:srgbClr val="625B48"/>
              </a:solidFill>
              <a:prstDash val="solid"/>
              <a:round/>
            </a:ln>
          </a:bottom>
          <a:insideH>
            <a:ln w="12700" cap="flat">
              <a:solidFill>
                <a:srgbClr val="625B48"/>
              </a:solidFill>
              <a:prstDash val="solid"/>
              <a:round/>
            </a:ln>
          </a:insideH>
          <a:insideV>
            <a:ln w="12700" cap="flat">
              <a:solidFill>
                <a:srgbClr val="625B48"/>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068" y="36"/>
      </p:cViewPr>
      <p:guideLst>
        <p:guide orient="horz" pos="3072"/>
        <p:guide pos="409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5" name="Shape 125"/>
          <p:cNvSpPr>
            <a:spLocks noGrp="1" noRot="1" noChangeAspect="1"/>
          </p:cNvSpPr>
          <p:nvPr>
            <p:ph type="sldImg"/>
          </p:nvPr>
        </p:nvSpPr>
        <p:spPr>
          <a:xfrm>
            <a:off x="1143000" y="685800"/>
            <a:ext cx="4572000" cy="3429000"/>
          </a:xfrm>
          <a:prstGeom prst="rect">
            <a:avLst/>
          </a:prstGeom>
        </p:spPr>
        <p:txBody>
          <a:bodyPr/>
          <a:lstStyle/>
          <a:p>
            <a:endParaRPr/>
          </a:p>
        </p:txBody>
      </p:sp>
      <p:sp>
        <p:nvSpPr>
          <p:cNvPr id="126" name="Shape 126"/>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914492468"/>
      </p:ext>
    </p:extLst>
  </p:cSld>
  <p:clrMap bg1="lt1" tx1="dk1" bg2="lt2" tx2="dk2" accent1="accent1" accent2="accent2" accent3="accent3" accent4="accent4" accent5="accent5" accent6="accent6" hlink="hlink" folHlink="folHlink"/>
  <p:notesStyle>
    <a:lvl1pPr defTabSz="457200" latinLnBrk="0">
      <a:lnSpc>
        <a:spcPct val="125000"/>
      </a:lnSpc>
      <a:defRPr sz="2400">
        <a:latin typeface="+mj-lt"/>
        <a:ea typeface="+mj-ea"/>
        <a:cs typeface="+mj-cs"/>
        <a:sym typeface="Avenir Roman"/>
      </a:defRPr>
    </a:lvl1pPr>
    <a:lvl2pPr indent="228600" defTabSz="457200" latinLnBrk="0">
      <a:lnSpc>
        <a:spcPct val="125000"/>
      </a:lnSpc>
      <a:defRPr sz="2400">
        <a:latin typeface="+mj-lt"/>
        <a:ea typeface="+mj-ea"/>
        <a:cs typeface="+mj-cs"/>
        <a:sym typeface="Avenir Roman"/>
      </a:defRPr>
    </a:lvl2pPr>
    <a:lvl3pPr indent="457200" defTabSz="457200" latinLnBrk="0">
      <a:lnSpc>
        <a:spcPct val="125000"/>
      </a:lnSpc>
      <a:defRPr sz="2400">
        <a:latin typeface="+mj-lt"/>
        <a:ea typeface="+mj-ea"/>
        <a:cs typeface="+mj-cs"/>
        <a:sym typeface="Avenir Roman"/>
      </a:defRPr>
    </a:lvl3pPr>
    <a:lvl4pPr indent="685800" defTabSz="457200" latinLnBrk="0">
      <a:lnSpc>
        <a:spcPct val="125000"/>
      </a:lnSpc>
      <a:defRPr sz="2400">
        <a:latin typeface="+mj-lt"/>
        <a:ea typeface="+mj-ea"/>
        <a:cs typeface="+mj-cs"/>
        <a:sym typeface="Avenir Roman"/>
      </a:defRPr>
    </a:lvl4pPr>
    <a:lvl5pPr indent="914400" defTabSz="457200" latinLnBrk="0">
      <a:lnSpc>
        <a:spcPct val="125000"/>
      </a:lnSpc>
      <a:defRPr sz="2400">
        <a:latin typeface="+mj-lt"/>
        <a:ea typeface="+mj-ea"/>
        <a:cs typeface="+mj-cs"/>
        <a:sym typeface="Avenir Roman"/>
      </a:defRPr>
    </a:lvl5pPr>
    <a:lvl6pPr indent="1143000" defTabSz="457200" latinLnBrk="0">
      <a:lnSpc>
        <a:spcPct val="125000"/>
      </a:lnSpc>
      <a:defRPr sz="2400">
        <a:latin typeface="+mj-lt"/>
        <a:ea typeface="+mj-ea"/>
        <a:cs typeface="+mj-cs"/>
        <a:sym typeface="Avenir Roman"/>
      </a:defRPr>
    </a:lvl6pPr>
    <a:lvl7pPr indent="1371600" defTabSz="457200" latinLnBrk="0">
      <a:lnSpc>
        <a:spcPct val="125000"/>
      </a:lnSpc>
      <a:defRPr sz="2400">
        <a:latin typeface="+mj-lt"/>
        <a:ea typeface="+mj-ea"/>
        <a:cs typeface="+mj-cs"/>
        <a:sym typeface="Avenir Roman"/>
      </a:defRPr>
    </a:lvl7pPr>
    <a:lvl8pPr indent="1600200" defTabSz="457200" latinLnBrk="0">
      <a:lnSpc>
        <a:spcPct val="125000"/>
      </a:lnSpc>
      <a:defRPr sz="2400">
        <a:latin typeface="+mj-lt"/>
        <a:ea typeface="+mj-ea"/>
        <a:cs typeface="+mj-cs"/>
        <a:sym typeface="Avenir Roman"/>
      </a:defRPr>
    </a:lvl8pPr>
    <a:lvl9pPr indent="1828800" defTabSz="457200" latinLnBrk="0">
      <a:lnSpc>
        <a:spcPct val="125000"/>
      </a:lnSpc>
      <a:defRPr sz="2400">
        <a:latin typeface="+mj-lt"/>
        <a:ea typeface="+mj-ea"/>
        <a:cs typeface="+mj-cs"/>
        <a:sym typeface="Avenir Roman"/>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25600" y="1596249"/>
            <a:ext cx="9753600" cy="3395698"/>
          </a:xfrm>
        </p:spPr>
        <p:txBody>
          <a:bodyPr anchor="b"/>
          <a:lstStyle>
            <a:lvl1pPr algn="ctr">
              <a:defRPr sz="6400"/>
            </a:lvl1pPr>
          </a:lstStyle>
          <a:p>
            <a:r>
              <a:rPr lang="en-US" smtClean="0"/>
              <a:t>Click to edit Master title style</a:t>
            </a:r>
            <a:endParaRPr lang="en-US"/>
          </a:p>
        </p:txBody>
      </p:sp>
      <p:sp>
        <p:nvSpPr>
          <p:cNvPr id="3" name="Subtitle 2"/>
          <p:cNvSpPr>
            <a:spLocks noGrp="1"/>
          </p:cNvSpPr>
          <p:nvPr>
            <p:ph type="subTitle" idx="1"/>
          </p:nvPr>
        </p:nvSpPr>
        <p:spPr>
          <a:xfrm>
            <a:off x="1625600" y="5122898"/>
            <a:ext cx="9753600" cy="2354862"/>
          </a:xfrm>
        </p:spPr>
        <p:txBody>
          <a:bodyPr/>
          <a:lstStyle>
            <a:lvl1pPr marL="0" indent="0" algn="ctr">
              <a:buNone/>
              <a:defRPr sz="2560"/>
            </a:lvl1pPr>
            <a:lvl2pPr marL="487695" indent="0" algn="ctr">
              <a:buNone/>
              <a:defRPr sz="2133"/>
            </a:lvl2pPr>
            <a:lvl3pPr marL="975390" indent="0" algn="ctr">
              <a:buNone/>
              <a:defRPr sz="1920"/>
            </a:lvl3pPr>
            <a:lvl4pPr marL="1463086" indent="0" algn="ctr">
              <a:buNone/>
              <a:defRPr sz="1707"/>
            </a:lvl4pPr>
            <a:lvl5pPr marL="1950781" indent="0" algn="ctr">
              <a:buNone/>
              <a:defRPr sz="1707"/>
            </a:lvl5pPr>
            <a:lvl6pPr marL="2438476" indent="0" algn="ctr">
              <a:buNone/>
              <a:defRPr sz="1707"/>
            </a:lvl6pPr>
            <a:lvl7pPr marL="2926171" indent="0" algn="ctr">
              <a:buNone/>
              <a:defRPr sz="1707"/>
            </a:lvl7pPr>
            <a:lvl8pPr marL="3413867" indent="0" algn="ctr">
              <a:buNone/>
              <a:defRPr sz="1707"/>
            </a:lvl8pPr>
            <a:lvl9pPr marL="3901562" indent="0" algn="ctr">
              <a:buNone/>
              <a:defRPr sz="1707"/>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D7D4CBE-086F-4621-83E4-53257A2E4C39}" type="datetimeFigureOut">
              <a:rPr lang="en-US" smtClean="0"/>
              <a:t>9/28/2020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1036015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7D4CBE-086F-4621-83E4-53257A2E4C39}" type="datetimeFigureOut">
              <a:rPr lang="en-US" smtClean="0"/>
              <a:t>9/28/2020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4030327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06560" y="519289"/>
            <a:ext cx="2804160" cy="82657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94080" y="519289"/>
            <a:ext cx="8249920" cy="826572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7D4CBE-086F-4621-83E4-53257A2E4C39}" type="datetimeFigureOut">
              <a:rPr lang="en-US" smtClean="0"/>
              <a:t>9/28/2020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35179027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xfrm>
            <a:off x="1104900" y="571500"/>
            <a:ext cx="10795000" cy="2362200"/>
          </a:xfrm>
          <a:prstGeom prst="rect">
            <a:avLst/>
          </a:prstGeom>
        </p:spPr>
        <p:txBody>
          <a:bodyPr/>
          <a:lstStyle/>
          <a:p>
            <a:r>
              <a:t>Title Text</a:t>
            </a:r>
          </a:p>
        </p:txBody>
      </p:sp>
      <p:sp>
        <p:nvSpPr>
          <p:cNvPr id="57" name="Body Level One…"/>
          <p:cNvSpPr txBox="1">
            <a:spLocks noGrp="1"/>
          </p:cNvSpPr>
          <p:nvPr>
            <p:ph type="body" idx="1"/>
          </p:nvPr>
        </p:nvSpPr>
        <p:spPr>
          <a:xfrm>
            <a:off x="1104900" y="3022600"/>
            <a:ext cx="10795000" cy="5715000"/>
          </a:xfrm>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2884270707"/>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7D4CBE-086F-4621-83E4-53257A2E4C39}" type="datetimeFigureOut">
              <a:rPr lang="en-US" smtClean="0"/>
              <a:t>9/28/2020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18040814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87307" y="2431628"/>
            <a:ext cx="11216640" cy="4057226"/>
          </a:xfrm>
        </p:spPr>
        <p:txBody>
          <a:bodyPr anchor="b"/>
          <a:lstStyle>
            <a:lvl1pPr>
              <a:defRPr sz="6400"/>
            </a:lvl1pPr>
          </a:lstStyle>
          <a:p>
            <a:r>
              <a:rPr lang="en-US" smtClean="0"/>
              <a:t>Click to edit Master title style</a:t>
            </a:r>
            <a:endParaRPr lang="en-US"/>
          </a:p>
        </p:txBody>
      </p:sp>
      <p:sp>
        <p:nvSpPr>
          <p:cNvPr id="3" name="Text Placeholder 2"/>
          <p:cNvSpPr>
            <a:spLocks noGrp="1"/>
          </p:cNvSpPr>
          <p:nvPr>
            <p:ph type="body" idx="1"/>
          </p:nvPr>
        </p:nvSpPr>
        <p:spPr>
          <a:xfrm>
            <a:off x="887307" y="6527237"/>
            <a:ext cx="11216640" cy="2133599"/>
          </a:xfrm>
        </p:spPr>
        <p:txBody>
          <a:bodyPr/>
          <a:lstStyle>
            <a:lvl1pPr marL="0" indent="0">
              <a:buNone/>
              <a:defRPr sz="2560">
                <a:solidFill>
                  <a:schemeClr val="tx1">
                    <a:tint val="75000"/>
                  </a:schemeClr>
                </a:solidFill>
              </a:defRPr>
            </a:lvl1pPr>
            <a:lvl2pPr marL="487695" indent="0">
              <a:buNone/>
              <a:defRPr sz="2133">
                <a:solidFill>
                  <a:schemeClr val="tx1">
                    <a:tint val="75000"/>
                  </a:schemeClr>
                </a:solidFill>
              </a:defRPr>
            </a:lvl2pPr>
            <a:lvl3pPr marL="975390" indent="0">
              <a:buNone/>
              <a:defRPr sz="1920">
                <a:solidFill>
                  <a:schemeClr val="tx1">
                    <a:tint val="75000"/>
                  </a:schemeClr>
                </a:solidFill>
              </a:defRPr>
            </a:lvl3pPr>
            <a:lvl4pPr marL="1463086" indent="0">
              <a:buNone/>
              <a:defRPr sz="1707">
                <a:solidFill>
                  <a:schemeClr val="tx1">
                    <a:tint val="75000"/>
                  </a:schemeClr>
                </a:solidFill>
              </a:defRPr>
            </a:lvl4pPr>
            <a:lvl5pPr marL="1950781" indent="0">
              <a:buNone/>
              <a:defRPr sz="1707">
                <a:solidFill>
                  <a:schemeClr val="tx1">
                    <a:tint val="75000"/>
                  </a:schemeClr>
                </a:solidFill>
              </a:defRPr>
            </a:lvl5pPr>
            <a:lvl6pPr marL="2438476" indent="0">
              <a:buNone/>
              <a:defRPr sz="1707">
                <a:solidFill>
                  <a:schemeClr val="tx1">
                    <a:tint val="75000"/>
                  </a:schemeClr>
                </a:solidFill>
              </a:defRPr>
            </a:lvl6pPr>
            <a:lvl7pPr marL="2926171" indent="0">
              <a:buNone/>
              <a:defRPr sz="1707">
                <a:solidFill>
                  <a:schemeClr val="tx1">
                    <a:tint val="75000"/>
                  </a:schemeClr>
                </a:solidFill>
              </a:defRPr>
            </a:lvl7pPr>
            <a:lvl8pPr marL="3413867" indent="0">
              <a:buNone/>
              <a:defRPr sz="1707">
                <a:solidFill>
                  <a:schemeClr val="tx1">
                    <a:tint val="75000"/>
                  </a:schemeClr>
                </a:solidFill>
              </a:defRPr>
            </a:lvl8pPr>
            <a:lvl9pPr marL="3901562" indent="0">
              <a:buNone/>
              <a:defRPr sz="1707">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D7D4CBE-086F-4621-83E4-53257A2E4C39}" type="datetimeFigureOut">
              <a:rPr lang="en-US" smtClean="0"/>
              <a:t>9/28/2020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7909994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94080" y="2596444"/>
            <a:ext cx="5527040" cy="618857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83680" y="2596444"/>
            <a:ext cx="5527040" cy="618857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D7D4CBE-086F-4621-83E4-53257A2E4C39}" type="datetimeFigureOut">
              <a:rPr lang="en-US" smtClean="0"/>
              <a:t>9/28/2020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1196790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95774" y="519290"/>
            <a:ext cx="11216640" cy="1885245"/>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95775" y="2390987"/>
            <a:ext cx="5501639" cy="1171786"/>
          </a:xfrm>
        </p:spPr>
        <p:txBody>
          <a:bodyPr anchor="b"/>
          <a:lstStyle>
            <a:lvl1pPr marL="0" indent="0">
              <a:buNone/>
              <a:defRPr sz="2560" b="1"/>
            </a:lvl1pPr>
            <a:lvl2pPr marL="487695" indent="0">
              <a:buNone/>
              <a:defRPr sz="2133" b="1"/>
            </a:lvl2pPr>
            <a:lvl3pPr marL="975390" indent="0">
              <a:buNone/>
              <a:defRPr sz="1920" b="1"/>
            </a:lvl3pPr>
            <a:lvl4pPr marL="1463086" indent="0">
              <a:buNone/>
              <a:defRPr sz="1707" b="1"/>
            </a:lvl4pPr>
            <a:lvl5pPr marL="1950781" indent="0">
              <a:buNone/>
              <a:defRPr sz="1707" b="1"/>
            </a:lvl5pPr>
            <a:lvl6pPr marL="2438476" indent="0">
              <a:buNone/>
              <a:defRPr sz="1707" b="1"/>
            </a:lvl6pPr>
            <a:lvl7pPr marL="2926171" indent="0">
              <a:buNone/>
              <a:defRPr sz="1707" b="1"/>
            </a:lvl7pPr>
            <a:lvl8pPr marL="3413867" indent="0">
              <a:buNone/>
              <a:defRPr sz="1707" b="1"/>
            </a:lvl8pPr>
            <a:lvl9pPr marL="3901562" indent="0">
              <a:buNone/>
              <a:defRPr sz="1707" b="1"/>
            </a:lvl9pPr>
          </a:lstStyle>
          <a:p>
            <a:pPr lvl="0"/>
            <a:r>
              <a:rPr lang="en-US" smtClean="0"/>
              <a:t>Edit Master text styles</a:t>
            </a:r>
          </a:p>
        </p:txBody>
      </p:sp>
      <p:sp>
        <p:nvSpPr>
          <p:cNvPr id="4" name="Content Placeholder 3"/>
          <p:cNvSpPr>
            <a:spLocks noGrp="1"/>
          </p:cNvSpPr>
          <p:nvPr>
            <p:ph sz="half" idx="2"/>
          </p:nvPr>
        </p:nvSpPr>
        <p:spPr>
          <a:xfrm>
            <a:off x="895775" y="3562773"/>
            <a:ext cx="5501639" cy="524030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583680" y="2390987"/>
            <a:ext cx="5528734" cy="1171786"/>
          </a:xfrm>
        </p:spPr>
        <p:txBody>
          <a:bodyPr anchor="b"/>
          <a:lstStyle>
            <a:lvl1pPr marL="0" indent="0">
              <a:buNone/>
              <a:defRPr sz="2560" b="1"/>
            </a:lvl1pPr>
            <a:lvl2pPr marL="487695" indent="0">
              <a:buNone/>
              <a:defRPr sz="2133" b="1"/>
            </a:lvl2pPr>
            <a:lvl3pPr marL="975390" indent="0">
              <a:buNone/>
              <a:defRPr sz="1920" b="1"/>
            </a:lvl3pPr>
            <a:lvl4pPr marL="1463086" indent="0">
              <a:buNone/>
              <a:defRPr sz="1707" b="1"/>
            </a:lvl4pPr>
            <a:lvl5pPr marL="1950781" indent="0">
              <a:buNone/>
              <a:defRPr sz="1707" b="1"/>
            </a:lvl5pPr>
            <a:lvl6pPr marL="2438476" indent="0">
              <a:buNone/>
              <a:defRPr sz="1707" b="1"/>
            </a:lvl6pPr>
            <a:lvl7pPr marL="2926171" indent="0">
              <a:buNone/>
              <a:defRPr sz="1707" b="1"/>
            </a:lvl7pPr>
            <a:lvl8pPr marL="3413867" indent="0">
              <a:buNone/>
              <a:defRPr sz="1707" b="1"/>
            </a:lvl8pPr>
            <a:lvl9pPr marL="3901562" indent="0">
              <a:buNone/>
              <a:defRPr sz="1707" b="1"/>
            </a:lvl9pPr>
          </a:lstStyle>
          <a:p>
            <a:pPr lvl="0"/>
            <a:r>
              <a:rPr lang="en-US" smtClean="0"/>
              <a:t>Edit Master text styles</a:t>
            </a:r>
          </a:p>
        </p:txBody>
      </p:sp>
      <p:sp>
        <p:nvSpPr>
          <p:cNvPr id="6" name="Content Placeholder 5"/>
          <p:cNvSpPr>
            <a:spLocks noGrp="1"/>
          </p:cNvSpPr>
          <p:nvPr>
            <p:ph sz="quarter" idx="4"/>
          </p:nvPr>
        </p:nvSpPr>
        <p:spPr>
          <a:xfrm>
            <a:off x="6583680" y="3562773"/>
            <a:ext cx="5528734" cy="524030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D7D4CBE-086F-4621-83E4-53257A2E4C39}" type="datetimeFigureOut">
              <a:rPr lang="en-US" smtClean="0"/>
              <a:t>9/28/2020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25938617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D7D4CBE-086F-4621-83E4-53257A2E4C39}" type="datetimeFigureOut">
              <a:rPr lang="en-US" smtClean="0"/>
              <a:t>9/28/2020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688925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7D4CBE-086F-4621-83E4-53257A2E4C39}" type="datetimeFigureOut">
              <a:rPr lang="en-US" smtClean="0"/>
              <a:t>9/28/2020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29445216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95774" y="650240"/>
            <a:ext cx="4194386" cy="2275840"/>
          </a:xfrm>
        </p:spPr>
        <p:txBody>
          <a:bodyPr anchor="b"/>
          <a:lstStyle>
            <a:lvl1pPr>
              <a:defRPr sz="3413"/>
            </a:lvl1pPr>
          </a:lstStyle>
          <a:p>
            <a:r>
              <a:rPr lang="en-US" smtClean="0"/>
              <a:t>Click to edit Master title style</a:t>
            </a:r>
            <a:endParaRPr lang="en-US"/>
          </a:p>
        </p:txBody>
      </p:sp>
      <p:sp>
        <p:nvSpPr>
          <p:cNvPr id="3" name="Content Placeholder 2"/>
          <p:cNvSpPr>
            <a:spLocks noGrp="1"/>
          </p:cNvSpPr>
          <p:nvPr>
            <p:ph idx="1"/>
          </p:nvPr>
        </p:nvSpPr>
        <p:spPr>
          <a:xfrm>
            <a:off x="5528734" y="1404338"/>
            <a:ext cx="6583680" cy="6931378"/>
          </a:xfrm>
        </p:spPr>
        <p:txBody>
          <a:bodyPr/>
          <a:lstStyle>
            <a:lvl1pPr>
              <a:defRPr sz="3413"/>
            </a:lvl1pPr>
            <a:lvl2pPr>
              <a:defRPr sz="2987"/>
            </a:lvl2pPr>
            <a:lvl3pPr>
              <a:defRPr sz="2560"/>
            </a:lvl3pPr>
            <a:lvl4pPr>
              <a:defRPr sz="2133"/>
            </a:lvl4pPr>
            <a:lvl5pPr>
              <a:defRPr sz="2133"/>
            </a:lvl5pPr>
            <a:lvl6pPr>
              <a:defRPr sz="2133"/>
            </a:lvl6pPr>
            <a:lvl7pPr>
              <a:defRPr sz="2133"/>
            </a:lvl7pPr>
            <a:lvl8pPr>
              <a:defRPr sz="2133"/>
            </a:lvl8pPr>
            <a:lvl9pPr>
              <a:defRPr sz="2133"/>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95774" y="2926080"/>
            <a:ext cx="4194386" cy="5420925"/>
          </a:xfrm>
        </p:spPr>
        <p:txBody>
          <a:bodyPr/>
          <a:lstStyle>
            <a:lvl1pPr marL="0" indent="0">
              <a:buNone/>
              <a:defRPr sz="1707"/>
            </a:lvl1pPr>
            <a:lvl2pPr marL="487695" indent="0">
              <a:buNone/>
              <a:defRPr sz="1493"/>
            </a:lvl2pPr>
            <a:lvl3pPr marL="975390" indent="0">
              <a:buNone/>
              <a:defRPr sz="1280"/>
            </a:lvl3pPr>
            <a:lvl4pPr marL="1463086" indent="0">
              <a:buNone/>
              <a:defRPr sz="1067"/>
            </a:lvl4pPr>
            <a:lvl5pPr marL="1950781" indent="0">
              <a:buNone/>
              <a:defRPr sz="1067"/>
            </a:lvl5pPr>
            <a:lvl6pPr marL="2438476" indent="0">
              <a:buNone/>
              <a:defRPr sz="1067"/>
            </a:lvl6pPr>
            <a:lvl7pPr marL="2926171" indent="0">
              <a:buNone/>
              <a:defRPr sz="1067"/>
            </a:lvl7pPr>
            <a:lvl8pPr marL="3413867" indent="0">
              <a:buNone/>
              <a:defRPr sz="1067"/>
            </a:lvl8pPr>
            <a:lvl9pPr marL="3901562" indent="0">
              <a:buNone/>
              <a:defRPr sz="1067"/>
            </a:lvl9pPr>
          </a:lstStyle>
          <a:p>
            <a:pPr lvl="0"/>
            <a:r>
              <a:rPr lang="en-US" smtClean="0"/>
              <a:t>Edit Master text styles</a:t>
            </a:r>
          </a:p>
        </p:txBody>
      </p:sp>
      <p:sp>
        <p:nvSpPr>
          <p:cNvPr id="5" name="Date Placeholder 4"/>
          <p:cNvSpPr>
            <a:spLocks noGrp="1"/>
          </p:cNvSpPr>
          <p:nvPr>
            <p:ph type="dt" sz="half" idx="10"/>
          </p:nvPr>
        </p:nvSpPr>
        <p:spPr/>
        <p:txBody>
          <a:bodyPr/>
          <a:lstStyle/>
          <a:p>
            <a:fld id="{FD7D4CBE-086F-4621-83E4-53257A2E4C39}" type="datetimeFigureOut">
              <a:rPr lang="en-US" smtClean="0"/>
              <a:t>9/28/2020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3038651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95774" y="650240"/>
            <a:ext cx="4194386" cy="2275840"/>
          </a:xfrm>
        </p:spPr>
        <p:txBody>
          <a:bodyPr anchor="b"/>
          <a:lstStyle>
            <a:lvl1pPr>
              <a:defRPr sz="3413"/>
            </a:lvl1pPr>
          </a:lstStyle>
          <a:p>
            <a:r>
              <a:rPr lang="en-US" smtClean="0"/>
              <a:t>Click to edit Master title style</a:t>
            </a:r>
            <a:endParaRPr lang="en-US"/>
          </a:p>
        </p:txBody>
      </p:sp>
      <p:sp>
        <p:nvSpPr>
          <p:cNvPr id="3" name="Picture Placeholder 2"/>
          <p:cNvSpPr>
            <a:spLocks noGrp="1"/>
          </p:cNvSpPr>
          <p:nvPr>
            <p:ph type="pic" idx="1"/>
          </p:nvPr>
        </p:nvSpPr>
        <p:spPr>
          <a:xfrm>
            <a:off x="5528734" y="1404338"/>
            <a:ext cx="6583680" cy="6931378"/>
          </a:xfrm>
        </p:spPr>
        <p:txBody>
          <a:bodyPr/>
          <a:lstStyle>
            <a:lvl1pPr marL="0" indent="0">
              <a:buNone/>
              <a:defRPr sz="3413"/>
            </a:lvl1pPr>
            <a:lvl2pPr marL="487695" indent="0">
              <a:buNone/>
              <a:defRPr sz="2987"/>
            </a:lvl2pPr>
            <a:lvl3pPr marL="975390" indent="0">
              <a:buNone/>
              <a:defRPr sz="2560"/>
            </a:lvl3pPr>
            <a:lvl4pPr marL="1463086" indent="0">
              <a:buNone/>
              <a:defRPr sz="2133"/>
            </a:lvl4pPr>
            <a:lvl5pPr marL="1950781" indent="0">
              <a:buNone/>
              <a:defRPr sz="2133"/>
            </a:lvl5pPr>
            <a:lvl6pPr marL="2438476" indent="0">
              <a:buNone/>
              <a:defRPr sz="2133"/>
            </a:lvl6pPr>
            <a:lvl7pPr marL="2926171" indent="0">
              <a:buNone/>
              <a:defRPr sz="2133"/>
            </a:lvl7pPr>
            <a:lvl8pPr marL="3413867" indent="0">
              <a:buNone/>
              <a:defRPr sz="2133"/>
            </a:lvl8pPr>
            <a:lvl9pPr marL="3901562" indent="0">
              <a:buNone/>
              <a:defRPr sz="2133"/>
            </a:lvl9pPr>
          </a:lstStyle>
          <a:p>
            <a:endParaRPr lang="en-US"/>
          </a:p>
        </p:txBody>
      </p:sp>
      <p:sp>
        <p:nvSpPr>
          <p:cNvPr id="4" name="Text Placeholder 3"/>
          <p:cNvSpPr>
            <a:spLocks noGrp="1"/>
          </p:cNvSpPr>
          <p:nvPr>
            <p:ph type="body" sz="half" idx="2"/>
          </p:nvPr>
        </p:nvSpPr>
        <p:spPr>
          <a:xfrm>
            <a:off x="895774" y="2926080"/>
            <a:ext cx="4194386" cy="5420925"/>
          </a:xfrm>
        </p:spPr>
        <p:txBody>
          <a:bodyPr/>
          <a:lstStyle>
            <a:lvl1pPr marL="0" indent="0">
              <a:buNone/>
              <a:defRPr sz="1707"/>
            </a:lvl1pPr>
            <a:lvl2pPr marL="487695" indent="0">
              <a:buNone/>
              <a:defRPr sz="1493"/>
            </a:lvl2pPr>
            <a:lvl3pPr marL="975390" indent="0">
              <a:buNone/>
              <a:defRPr sz="1280"/>
            </a:lvl3pPr>
            <a:lvl4pPr marL="1463086" indent="0">
              <a:buNone/>
              <a:defRPr sz="1067"/>
            </a:lvl4pPr>
            <a:lvl5pPr marL="1950781" indent="0">
              <a:buNone/>
              <a:defRPr sz="1067"/>
            </a:lvl5pPr>
            <a:lvl6pPr marL="2438476" indent="0">
              <a:buNone/>
              <a:defRPr sz="1067"/>
            </a:lvl6pPr>
            <a:lvl7pPr marL="2926171" indent="0">
              <a:buNone/>
              <a:defRPr sz="1067"/>
            </a:lvl7pPr>
            <a:lvl8pPr marL="3413867" indent="0">
              <a:buNone/>
              <a:defRPr sz="1067"/>
            </a:lvl8pPr>
            <a:lvl9pPr marL="3901562" indent="0">
              <a:buNone/>
              <a:defRPr sz="1067"/>
            </a:lvl9pPr>
          </a:lstStyle>
          <a:p>
            <a:pPr lvl="0"/>
            <a:r>
              <a:rPr lang="en-US" smtClean="0"/>
              <a:t>Edit Master text styles</a:t>
            </a:r>
          </a:p>
        </p:txBody>
      </p:sp>
      <p:sp>
        <p:nvSpPr>
          <p:cNvPr id="5" name="Date Placeholder 4"/>
          <p:cNvSpPr>
            <a:spLocks noGrp="1"/>
          </p:cNvSpPr>
          <p:nvPr>
            <p:ph type="dt" sz="half" idx="10"/>
          </p:nvPr>
        </p:nvSpPr>
        <p:spPr/>
        <p:txBody>
          <a:bodyPr/>
          <a:lstStyle/>
          <a:p>
            <a:fld id="{FD7D4CBE-086F-4621-83E4-53257A2E4C39}" type="datetimeFigureOut">
              <a:rPr lang="en-US" smtClean="0"/>
              <a:t>9/28/2020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3873952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4080" y="519290"/>
            <a:ext cx="11216640" cy="1885245"/>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94080" y="2596444"/>
            <a:ext cx="11216640" cy="618857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94080" y="9040143"/>
            <a:ext cx="2926080" cy="519289"/>
          </a:xfrm>
          <a:prstGeom prst="rect">
            <a:avLst/>
          </a:prstGeom>
        </p:spPr>
        <p:txBody>
          <a:bodyPr vert="horz" lIns="91440" tIns="45720" rIns="91440" bIns="45720" rtlCol="0" anchor="ctr"/>
          <a:lstStyle>
            <a:lvl1pPr algn="l">
              <a:defRPr sz="1280">
                <a:solidFill>
                  <a:schemeClr val="tx1">
                    <a:tint val="75000"/>
                  </a:schemeClr>
                </a:solidFill>
              </a:defRPr>
            </a:lvl1pPr>
          </a:lstStyle>
          <a:p>
            <a:fld id="{FD7D4CBE-086F-4621-83E4-53257A2E4C39}" type="datetimeFigureOut">
              <a:rPr lang="en-US" smtClean="0"/>
              <a:t>9/28/2020</a:t>
            </a:fld>
            <a:endParaRPr lang="en-US"/>
          </a:p>
        </p:txBody>
      </p:sp>
      <p:sp>
        <p:nvSpPr>
          <p:cNvPr id="5" name="Footer Placeholder 4"/>
          <p:cNvSpPr>
            <a:spLocks noGrp="1"/>
          </p:cNvSpPr>
          <p:nvPr>
            <p:ph type="ftr" sz="quarter" idx="3"/>
          </p:nvPr>
        </p:nvSpPr>
        <p:spPr>
          <a:xfrm>
            <a:off x="4307840" y="9040143"/>
            <a:ext cx="4389120" cy="519289"/>
          </a:xfrm>
          <a:prstGeom prst="rect">
            <a:avLst/>
          </a:prstGeom>
        </p:spPr>
        <p:txBody>
          <a:bodyPr vert="horz" lIns="91440" tIns="45720" rIns="91440" bIns="45720" rtlCol="0" anchor="ctr"/>
          <a:lstStyle>
            <a:lvl1pPr algn="ctr">
              <a:defRPr sz="12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9184640" y="9040143"/>
            <a:ext cx="2926080" cy="519289"/>
          </a:xfrm>
          <a:prstGeom prst="rect">
            <a:avLst/>
          </a:prstGeom>
        </p:spPr>
        <p:txBody>
          <a:bodyPr vert="horz" lIns="91440" tIns="45720" rIns="91440" bIns="45720" rtlCol="0" anchor="ctr"/>
          <a:lstStyle>
            <a:lvl1pPr algn="r">
              <a:defRPr sz="1280">
                <a:solidFill>
                  <a:schemeClr val="tx1">
                    <a:tint val="75000"/>
                  </a:schemeClr>
                </a:solidFill>
              </a:defRPr>
            </a:lvl1pPr>
          </a:lstStyle>
          <a:p>
            <a:fld id="{86CB4B4D-7CA3-9044-876B-883B54F8677D}" type="slidenum">
              <a:rPr lang="en-US" smtClean="0"/>
              <a:t>‹#›</a:t>
            </a:fld>
            <a:endParaRPr lang="en-US"/>
          </a:p>
        </p:txBody>
      </p:sp>
    </p:spTree>
    <p:extLst>
      <p:ext uri="{BB962C8B-B14F-4D97-AF65-F5344CB8AC3E}">
        <p14:creationId xmlns:p14="http://schemas.microsoft.com/office/powerpoint/2010/main" val="309209208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defTabSz="975390" rtl="0" eaLnBrk="1" latinLnBrk="0" hangingPunct="1">
        <a:lnSpc>
          <a:spcPct val="90000"/>
        </a:lnSpc>
        <a:spcBef>
          <a:spcPct val="0"/>
        </a:spcBef>
        <a:buNone/>
        <a:defRPr sz="4693" kern="1200">
          <a:solidFill>
            <a:schemeClr val="tx1"/>
          </a:solidFill>
          <a:latin typeface="+mj-lt"/>
          <a:ea typeface="+mj-ea"/>
          <a:cs typeface="+mj-cs"/>
        </a:defRPr>
      </a:lvl1pPr>
    </p:titleStyle>
    <p:bodyStyle>
      <a:lvl1pPr marL="243848" indent="-243848" algn="l" defTabSz="975390" rtl="0" eaLnBrk="1" latinLnBrk="0" hangingPunct="1">
        <a:lnSpc>
          <a:spcPct val="90000"/>
        </a:lnSpc>
        <a:spcBef>
          <a:spcPts val="1067"/>
        </a:spcBef>
        <a:buFont typeface="Arial" panose="020B0604020202020204" pitchFamily="34" charset="0"/>
        <a:buChar char="•"/>
        <a:defRPr sz="2987" kern="1200">
          <a:solidFill>
            <a:schemeClr val="tx1"/>
          </a:solidFill>
          <a:latin typeface="+mn-lt"/>
          <a:ea typeface="+mn-ea"/>
          <a:cs typeface="+mn-cs"/>
        </a:defRPr>
      </a:lvl1pPr>
      <a:lvl2pPr marL="731543" indent="-243848" algn="l" defTabSz="975390" rtl="0" eaLnBrk="1" latinLnBrk="0" hangingPunct="1">
        <a:lnSpc>
          <a:spcPct val="90000"/>
        </a:lnSpc>
        <a:spcBef>
          <a:spcPts val="533"/>
        </a:spcBef>
        <a:buFont typeface="Arial" panose="020B0604020202020204" pitchFamily="34" charset="0"/>
        <a:buChar char="•"/>
        <a:defRPr sz="2560" kern="1200">
          <a:solidFill>
            <a:schemeClr val="tx1"/>
          </a:solidFill>
          <a:latin typeface="+mn-lt"/>
          <a:ea typeface="+mn-ea"/>
          <a:cs typeface="+mn-cs"/>
        </a:defRPr>
      </a:lvl2pPr>
      <a:lvl3pPr marL="1219238" indent="-243848" algn="l" defTabSz="975390" rtl="0" eaLnBrk="1" latinLnBrk="0" hangingPunct="1">
        <a:lnSpc>
          <a:spcPct val="90000"/>
        </a:lnSpc>
        <a:spcBef>
          <a:spcPts val="533"/>
        </a:spcBef>
        <a:buFont typeface="Arial" panose="020B0604020202020204" pitchFamily="34" charset="0"/>
        <a:buChar char="•"/>
        <a:defRPr sz="2133" kern="1200">
          <a:solidFill>
            <a:schemeClr val="tx1"/>
          </a:solidFill>
          <a:latin typeface="+mn-lt"/>
          <a:ea typeface="+mn-ea"/>
          <a:cs typeface="+mn-cs"/>
        </a:defRPr>
      </a:lvl3pPr>
      <a:lvl4pPr marL="1706933" indent="-243848" algn="l" defTabSz="975390"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4pPr>
      <a:lvl5pPr marL="2194629" indent="-243848" algn="l" defTabSz="975390"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5pPr>
      <a:lvl6pPr marL="2682324" indent="-243848" algn="l" defTabSz="975390"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6pPr>
      <a:lvl7pPr marL="3170019" indent="-243848" algn="l" defTabSz="975390"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7pPr>
      <a:lvl8pPr marL="3657714" indent="-243848" algn="l" defTabSz="975390"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8pPr>
      <a:lvl9pPr marL="4145410" indent="-243848" algn="l" defTabSz="975390"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9pPr>
    </p:bodyStyle>
    <p:otherStyle>
      <a:defPPr>
        <a:defRPr lang="en-US"/>
      </a:defPPr>
      <a:lvl1pPr marL="0" algn="l" defTabSz="975390" rtl="0" eaLnBrk="1" latinLnBrk="0" hangingPunct="1">
        <a:defRPr sz="1920" kern="1200">
          <a:solidFill>
            <a:schemeClr val="tx1"/>
          </a:solidFill>
          <a:latin typeface="+mn-lt"/>
          <a:ea typeface="+mn-ea"/>
          <a:cs typeface="+mn-cs"/>
        </a:defRPr>
      </a:lvl1pPr>
      <a:lvl2pPr marL="487695" algn="l" defTabSz="975390" rtl="0" eaLnBrk="1" latinLnBrk="0" hangingPunct="1">
        <a:defRPr sz="1920" kern="1200">
          <a:solidFill>
            <a:schemeClr val="tx1"/>
          </a:solidFill>
          <a:latin typeface="+mn-lt"/>
          <a:ea typeface="+mn-ea"/>
          <a:cs typeface="+mn-cs"/>
        </a:defRPr>
      </a:lvl2pPr>
      <a:lvl3pPr marL="975390" algn="l" defTabSz="975390" rtl="0" eaLnBrk="1" latinLnBrk="0" hangingPunct="1">
        <a:defRPr sz="1920" kern="1200">
          <a:solidFill>
            <a:schemeClr val="tx1"/>
          </a:solidFill>
          <a:latin typeface="+mn-lt"/>
          <a:ea typeface="+mn-ea"/>
          <a:cs typeface="+mn-cs"/>
        </a:defRPr>
      </a:lvl3pPr>
      <a:lvl4pPr marL="1463086" algn="l" defTabSz="975390" rtl="0" eaLnBrk="1" latinLnBrk="0" hangingPunct="1">
        <a:defRPr sz="1920" kern="1200">
          <a:solidFill>
            <a:schemeClr val="tx1"/>
          </a:solidFill>
          <a:latin typeface="+mn-lt"/>
          <a:ea typeface="+mn-ea"/>
          <a:cs typeface="+mn-cs"/>
        </a:defRPr>
      </a:lvl4pPr>
      <a:lvl5pPr marL="1950781" algn="l" defTabSz="975390" rtl="0" eaLnBrk="1" latinLnBrk="0" hangingPunct="1">
        <a:defRPr sz="1920" kern="1200">
          <a:solidFill>
            <a:schemeClr val="tx1"/>
          </a:solidFill>
          <a:latin typeface="+mn-lt"/>
          <a:ea typeface="+mn-ea"/>
          <a:cs typeface="+mn-cs"/>
        </a:defRPr>
      </a:lvl5pPr>
      <a:lvl6pPr marL="2438476" algn="l" defTabSz="975390" rtl="0" eaLnBrk="1" latinLnBrk="0" hangingPunct="1">
        <a:defRPr sz="1920" kern="1200">
          <a:solidFill>
            <a:schemeClr val="tx1"/>
          </a:solidFill>
          <a:latin typeface="+mn-lt"/>
          <a:ea typeface="+mn-ea"/>
          <a:cs typeface="+mn-cs"/>
        </a:defRPr>
      </a:lvl6pPr>
      <a:lvl7pPr marL="2926171" algn="l" defTabSz="975390" rtl="0" eaLnBrk="1" latinLnBrk="0" hangingPunct="1">
        <a:defRPr sz="1920" kern="1200">
          <a:solidFill>
            <a:schemeClr val="tx1"/>
          </a:solidFill>
          <a:latin typeface="+mn-lt"/>
          <a:ea typeface="+mn-ea"/>
          <a:cs typeface="+mn-cs"/>
        </a:defRPr>
      </a:lvl7pPr>
      <a:lvl8pPr marL="3413867" algn="l" defTabSz="975390" rtl="0" eaLnBrk="1" latinLnBrk="0" hangingPunct="1">
        <a:defRPr sz="1920" kern="1200">
          <a:solidFill>
            <a:schemeClr val="tx1"/>
          </a:solidFill>
          <a:latin typeface="+mn-lt"/>
          <a:ea typeface="+mn-ea"/>
          <a:cs typeface="+mn-cs"/>
        </a:defRPr>
      </a:lvl8pPr>
      <a:lvl9pPr marL="3901562" algn="l" defTabSz="975390" rtl="0" eaLnBrk="1" latinLnBrk="0" hangingPunct="1">
        <a:defRPr sz="19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hyperlink" Target="http://www.lpcboard.org/" TargetMode="External"/><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hyperlink" Target="http://www.lpcboard.org/" TargetMode="Externa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3" Type="http://schemas.openxmlformats.org/officeDocument/2006/relationships/hyperlink" Target="https://www.lpcboard.org/page/frequently-asked-questions" TargetMode="External"/><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image" Target="../media/image4.pn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Marriage and Family Therapy Advisory Committee"/>
          <p:cNvSpPr txBox="1">
            <a:spLocks noGrp="1"/>
          </p:cNvSpPr>
          <p:nvPr>
            <p:ph type="ctrTitle"/>
          </p:nvPr>
        </p:nvSpPr>
        <p:spPr>
          <a:xfrm>
            <a:off x="908050" y="3886200"/>
            <a:ext cx="10795000" cy="4324350"/>
          </a:xfrm>
          <a:prstGeom prst="rect">
            <a:avLst/>
          </a:prstGeom>
        </p:spPr>
        <p:txBody>
          <a:bodyPr>
            <a:normAutofit/>
          </a:bodyPr>
          <a:lstStyle>
            <a:lvl1pPr defTabSz="549148">
              <a:defRPr sz="7100"/>
            </a:lvl1pPr>
          </a:lstStyle>
          <a:p>
            <a:r>
              <a:rPr lang="en-US" sz="4400" dirty="0" smtClean="0"/>
              <a:t/>
            </a:r>
            <a:br>
              <a:rPr lang="en-US" sz="4400" dirty="0" smtClean="0"/>
            </a:br>
            <a:r>
              <a:rPr lang="en-US" sz="4800" dirty="0" smtClean="0"/>
              <a:t>Presented by</a:t>
            </a:r>
            <a:r>
              <a:rPr lang="en-US" dirty="0" smtClean="0"/>
              <a:t/>
            </a:r>
            <a:br>
              <a:rPr lang="en-US" dirty="0" smtClean="0"/>
            </a:br>
            <a:r>
              <a:rPr lang="en-US" dirty="0" smtClean="0"/>
              <a:t>Louisiana </a:t>
            </a:r>
            <a:r>
              <a:rPr lang="en-US" dirty="0"/>
              <a:t/>
            </a:r>
            <a:br>
              <a:rPr lang="en-US" dirty="0"/>
            </a:br>
            <a:r>
              <a:rPr dirty="0" smtClean="0"/>
              <a:t>Marriage </a:t>
            </a:r>
            <a:r>
              <a:rPr dirty="0"/>
              <a:t>and Family Therapy Advisory Committee</a:t>
            </a:r>
          </a:p>
        </p:txBody>
      </p:sp>
      <p:sp>
        <p:nvSpPr>
          <p:cNvPr id="129" name="SUPERVISOR ORIENTATION AND RENEWAL…"/>
          <p:cNvSpPr txBox="1">
            <a:spLocks noGrp="1"/>
          </p:cNvSpPr>
          <p:nvPr>
            <p:ph type="subTitle" idx="1"/>
          </p:nvPr>
        </p:nvSpPr>
        <p:spPr>
          <a:xfrm>
            <a:off x="939800" y="838200"/>
            <a:ext cx="10795000" cy="2514600"/>
          </a:xfrm>
          <a:prstGeom prst="rect">
            <a:avLst/>
          </a:prstGeom>
        </p:spPr>
        <p:txBody>
          <a:bodyPr>
            <a:normAutofit fontScale="92500" lnSpcReduction="20000"/>
          </a:bodyPr>
          <a:lstStyle>
            <a:lvl1pPr defTabSz="373886">
              <a:defRPr sz="1600"/>
            </a:lvl1pPr>
          </a:lstStyle>
          <a:p>
            <a:r>
              <a:rPr lang="en-US" sz="6000" b="1" dirty="0" smtClean="0">
                <a:solidFill>
                  <a:srgbClr val="2626BE"/>
                </a:solidFill>
                <a:latin typeface="+mn-lt"/>
              </a:rPr>
              <a:t>LOUISIANA </a:t>
            </a:r>
          </a:p>
          <a:p>
            <a:r>
              <a:rPr lang="en-US" sz="6600" b="1" dirty="0" smtClean="0">
                <a:solidFill>
                  <a:srgbClr val="2626BE"/>
                </a:solidFill>
                <a:latin typeface="+mn-lt"/>
              </a:rPr>
              <a:t>BOARD-APPROVED </a:t>
            </a:r>
            <a:r>
              <a:rPr sz="6600" b="1" dirty="0" smtClean="0">
                <a:solidFill>
                  <a:srgbClr val="2626BE"/>
                </a:solidFill>
                <a:latin typeface="+mn-lt"/>
              </a:rPr>
              <a:t>SUPERVISOR </a:t>
            </a:r>
            <a:endParaRPr lang="en-US" sz="6600" b="1" dirty="0" smtClean="0">
              <a:solidFill>
                <a:srgbClr val="2626BE"/>
              </a:solidFill>
              <a:latin typeface="+mn-lt"/>
            </a:endParaRPr>
          </a:p>
          <a:p>
            <a:r>
              <a:rPr sz="6600" b="1" dirty="0" smtClean="0">
                <a:solidFill>
                  <a:srgbClr val="2626BE"/>
                </a:solidFill>
                <a:latin typeface="+mn-lt"/>
              </a:rPr>
              <a:t>ORIENTATION </a:t>
            </a:r>
            <a:r>
              <a:rPr sz="6600" b="1" dirty="0">
                <a:solidFill>
                  <a:srgbClr val="2626BE"/>
                </a:solidFill>
                <a:latin typeface="+mn-lt"/>
              </a:rPr>
              <a:t>AND RENEWAL</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fill="hold"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Responsibilities of the Licensing Board:"/>
          <p:cNvSpPr txBox="1">
            <a:spLocks noGrp="1"/>
          </p:cNvSpPr>
          <p:nvPr>
            <p:ph type="title"/>
          </p:nvPr>
        </p:nvSpPr>
        <p:spPr>
          <a:xfrm>
            <a:off x="982178" y="540819"/>
            <a:ext cx="10795001" cy="1745181"/>
          </a:xfrm>
          <a:prstGeom prst="rect">
            <a:avLst/>
          </a:prstGeom>
        </p:spPr>
        <p:txBody>
          <a:bodyPr/>
          <a:lstStyle/>
          <a:p>
            <a:pPr defTabSz="362204">
              <a:defRPr sz="4700"/>
            </a:pPr>
            <a:r>
              <a:rPr b="1" dirty="0" smtClean="0">
                <a:solidFill>
                  <a:srgbClr val="2626BE"/>
                </a:solidFill>
              </a:rPr>
              <a:t>Responsibilities </a:t>
            </a:r>
            <a:r>
              <a:rPr b="1" dirty="0">
                <a:solidFill>
                  <a:srgbClr val="2626BE"/>
                </a:solidFill>
              </a:rPr>
              <a:t>of the Marriage and Family Therapy Advisory </a:t>
            </a:r>
            <a:r>
              <a:rPr b="1" dirty="0" smtClean="0">
                <a:solidFill>
                  <a:srgbClr val="2626BE"/>
                </a:solidFill>
              </a:rPr>
              <a:t>Committee</a:t>
            </a:r>
            <a:r>
              <a:rPr lang="en-US" b="1" dirty="0" smtClean="0">
                <a:solidFill>
                  <a:srgbClr val="2626BE"/>
                </a:solidFill>
              </a:rPr>
              <a:t> (cont.)</a:t>
            </a:r>
            <a:endParaRPr b="1" dirty="0">
              <a:solidFill>
                <a:srgbClr val="2626BE"/>
              </a:solidFill>
            </a:endParaRPr>
          </a:p>
        </p:txBody>
      </p:sp>
      <p:sp>
        <p:nvSpPr>
          <p:cNvPr id="164" name="Assist supervisors &amp; supervisees in settling disputes that may arise during the course of the supervised experience.…"/>
          <p:cNvSpPr txBox="1">
            <a:spLocks noGrp="1"/>
          </p:cNvSpPr>
          <p:nvPr>
            <p:ph type="body" idx="1"/>
          </p:nvPr>
        </p:nvSpPr>
        <p:spPr>
          <a:prstGeom prst="rect">
            <a:avLst/>
          </a:prstGeom>
        </p:spPr>
        <p:txBody>
          <a:bodyPr/>
          <a:lstStyle/>
          <a:p>
            <a:pPr marL="423332" indent="-423332">
              <a:spcBef>
                <a:spcPts val="0"/>
              </a:spcBef>
              <a:buBlip>
                <a:blip r:embed="rId2"/>
              </a:buBlip>
              <a:defRPr sz="4000" b="1"/>
            </a:pPr>
            <a:r>
              <a:rPr dirty="0"/>
              <a:t>Assist supervisors &amp; supervisees in settling disputes that may arise during the course of the supervised experience.</a:t>
            </a:r>
          </a:p>
          <a:p>
            <a:pPr marL="0" indent="0" defTabSz="914400">
              <a:spcBef>
                <a:spcPts val="0"/>
              </a:spcBef>
              <a:buSzTx/>
              <a:buNone/>
              <a:defRPr sz="3000">
                <a:solidFill>
                  <a:srgbClr val="000000"/>
                </a:solidFill>
                <a:latin typeface="Arial"/>
                <a:ea typeface="Arial"/>
                <a:cs typeface="Arial"/>
                <a:sym typeface="Arial"/>
              </a:defRPr>
            </a:pPr>
            <a:endParaRPr dirty="0"/>
          </a:p>
          <a:p>
            <a:pPr marL="423332" indent="-423332">
              <a:spcBef>
                <a:spcPts val="0"/>
              </a:spcBef>
              <a:buBlip>
                <a:blip r:embed="rId2"/>
              </a:buBlip>
              <a:defRPr sz="4000" b="1"/>
            </a:pPr>
            <a:r>
              <a:rPr dirty="0"/>
              <a:t>The LPC Board Disciplinary Committee responds to complaints from the public regarding practice of all individuals licensed, registered or </a:t>
            </a:r>
            <a:r>
              <a:rPr lang="en-US" dirty="0" smtClean="0"/>
              <a:t>having </a:t>
            </a:r>
            <a:r>
              <a:rPr dirty="0" smtClean="0"/>
              <a:t>certif</a:t>
            </a:r>
            <a:r>
              <a:rPr lang="en-US" dirty="0" smtClean="0"/>
              <a:t>ied</a:t>
            </a:r>
            <a:r>
              <a:rPr dirty="0" smtClean="0"/>
              <a:t> </a:t>
            </a:r>
            <a:r>
              <a:rPr lang="en-US" dirty="0" smtClean="0"/>
              <a:t>training(s)</a:t>
            </a:r>
            <a:r>
              <a:rPr dirty="0" smtClean="0"/>
              <a:t>.</a:t>
            </a:r>
            <a:endParaRPr dirty="0"/>
          </a:p>
        </p:txBody>
      </p:sp>
    </p:spTree>
  </p:cSld>
  <p:clrMapOvr>
    <a:masterClrMapping/>
  </p:clrMapOvr>
  <p:transition spd="med"/>
  <p:timing>
    <p:tnLst>
      <p:par>
        <p:cTn id="1" dur="indefinite" restart="never" fill="hold"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 name="Responsibilities of the…"/>
          <p:cNvSpPr txBox="1">
            <a:spLocks noGrp="1"/>
          </p:cNvSpPr>
          <p:nvPr>
            <p:ph type="title"/>
          </p:nvPr>
        </p:nvSpPr>
        <p:spPr>
          <a:xfrm>
            <a:off x="1212281" y="571501"/>
            <a:ext cx="10795001" cy="5981700"/>
          </a:xfrm>
          <a:prstGeom prst="rect">
            <a:avLst/>
          </a:prstGeom>
        </p:spPr>
        <p:txBody>
          <a:bodyPr/>
          <a:lstStyle/>
          <a:p>
            <a:pPr defTabSz="537462">
              <a:defRPr sz="6900"/>
            </a:pPr>
            <a:r>
              <a:rPr b="1" dirty="0">
                <a:solidFill>
                  <a:srgbClr val="2626BE"/>
                </a:solidFill>
              </a:rPr>
              <a:t>Responsibilities of the</a:t>
            </a:r>
          </a:p>
          <a:p>
            <a:pPr defTabSz="537462">
              <a:defRPr sz="6900">
                <a:solidFill>
                  <a:srgbClr val="6B5D3F"/>
                </a:solidFill>
              </a:defRPr>
            </a:pPr>
            <a:r>
              <a:rPr lang="en-US" b="1" dirty="0" smtClean="0">
                <a:solidFill>
                  <a:srgbClr val="2626BE"/>
                </a:solidFill>
              </a:rPr>
              <a:t>PLMFT / PLPC</a:t>
            </a:r>
            <a:r>
              <a:rPr b="1" dirty="0" smtClean="0">
                <a:solidFill>
                  <a:srgbClr val="2626BE"/>
                </a:solidFill>
              </a:rPr>
              <a:t> </a:t>
            </a:r>
            <a:r>
              <a:rPr b="1" dirty="0">
                <a:solidFill>
                  <a:srgbClr val="2626BE"/>
                </a:solidFill>
              </a:rPr>
              <a:t>Supervisee</a:t>
            </a:r>
          </a:p>
        </p:txBody>
      </p:sp>
    </p:spTree>
  </p:cSld>
  <p:clrMapOvr>
    <a:masterClrMapping/>
  </p:clrMapOvr>
  <p:transition spd="med"/>
  <p:timing>
    <p:tnLst>
      <p:par>
        <p:cTn id="1" dur="indefinite" restart="never" fill="hold"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 name="Responsibilities of the Supervisee:"/>
          <p:cNvSpPr txBox="1">
            <a:spLocks noGrp="1"/>
          </p:cNvSpPr>
          <p:nvPr>
            <p:ph type="title"/>
          </p:nvPr>
        </p:nvSpPr>
        <p:spPr>
          <a:xfrm>
            <a:off x="1104900" y="663541"/>
            <a:ext cx="10795000" cy="1698659"/>
          </a:xfrm>
          <a:prstGeom prst="rect">
            <a:avLst/>
          </a:prstGeom>
        </p:spPr>
        <p:txBody>
          <a:bodyPr/>
          <a:lstStyle/>
          <a:p>
            <a:pPr defTabSz="369155">
              <a:defRPr sz="4717"/>
            </a:pPr>
            <a:r>
              <a:rPr lang="en-US" b="1" dirty="0" smtClean="0">
                <a:solidFill>
                  <a:srgbClr val="2626BE"/>
                </a:solidFill>
              </a:rPr>
              <a:t>R</a:t>
            </a:r>
            <a:r>
              <a:rPr b="1" dirty="0" smtClean="0">
                <a:solidFill>
                  <a:srgbClr val="2626BE"/>
                </a:solidFill>
              </a:rPr>
              <a:t>esponsibilities </a:t>
            </a:r>
            <a:r>
              <a:rPr b="1" dirty="0">
                <a:solidFill>
                  <a:srgbClr val="2626BE"/>
                </a:solidFill>
              </a:rPr>
              <a:t>of the </a:t>
            </a:r>
            <a:r>
              <a:rPr lang="en-US" b="1" dirty="0" smtClean="0">
                <a:solidFill>
                  <a:srgbClr val="2626BE"/>
                </a:solidFill>
              </a:rPr>
              <a:t/>
            </a:r>
            <a:br>
              <a:rPr lang="en-US" b="1" dirty="0" smtClean="0">
                <a:solidFill>
                  <a:srgbClr val="2626BE"/>
                </a:solidFill>
              </a:rPr>
            </a:br>
            <a:r>
              <a:rPr lang="en-US" b="1" dirty="0" smtClean="0">
                <a:solidFill>
                  <a:srgbClr val="2626BE"/>
                </a:solidFill>
              </a:rPr>
              <a:t>PLMFT / PLPC</a:t>
            </a:r>
            <a:r>
              <a:rPr b="1" dirty="0" smtClean="0">
                <a:solidFill>
                  <a:srgbClr val="2626BE"/>
                </a:solidFill>
              </a:rPr>
              <a:t> </a:t>
            </a:r>
            <a:r>
              <a:rPr b="1" dirty="0">
                <a:solidFill>
                  <a:srgbClr val="2626BE"/>
                </a:solidFill>
              </a:rPr>
              <a:t>Supervisee:</a:t>
            </a:r>
          </a:p>
        </p:txBody>
      </p:sp>
      <p:sp>
        <p:nvSpPr>
          <p:cNvPr id="185" name="Registered MFT Supervisees…"/>
          <p:cNvSpPr txBox="1">
            <a:spLocks noGrp="1"/>
          </p:cNvSpPr>
          <p:nvPr>
            <p:ph type="body" idx="1"/>
          </p:nvPr>
        </p:nvSpPr>
        <p:spPr>
          <a:xfrm>
            <a:off x="1130300" y="2496449"/>
            <a:ext cx="10795001" cy="6571351"/>
          </a:xfrm>
          <a:prstGeom prst="rect">
            <a:avLst/>
          </a:prstGeom>
        </p:spPr>
        <p:txBody>
          <a:bodyPr>
            <a:normAutofit/>
          </a:bodyPr>
          <a:lstStyle/>
          <a:p>
            <a:pPr marL="423332" indent="-423332">
              <a:spcBef>
                <a:spcPts val="0"/>
              </a:spcBef>
              <a:buBlip>
                <a:blip r:embed="rId2"/>
              </a:buBlip>
              <a:defRPr sz="4000" b="1"/>
            </a:pPr>
            <a:r>
              <a:rPr dirty="0"/>
              <a:t>Register as a Provisional Licensed Marriage and Family Therapist </a:t>
            </a:r>
            <a:r>
              <a:rPr lang="en-US" dirty="0" smtClean="0"/>
              <a:t>/ Provisional Licensed Professional Counselor </a:t>
            </a:r>
            <a:r>
              <a:rPr dirty="0" smtClean="0"/>
              <a:t>to </a:t>
            </a:r>
            <a:r>
              <a:rPr dirty="0"/>
              <a:t>become </a:t>
            </a:r>
            <a:r>
              <a:rPr dirty="0" smtClean="0"/>
              <a:t>a</a:t>
            </a:r>
            <a:r>
              <a:rPr lang="en-US" dirty="0" smtClean="0"/>
              <a:t>n Approved </a:t>
            </a:r>
            <a:r>
              <a:rPr dirty="0" smtClean="0"/>
              <a:t>Supervisee.</a:t>
            </a:r>
            <a:endParaRPr lang="en-US" dirty="0" smtClean="0"/>
          </a:p>
          <a:p>
            <a:pPr marL="911027" lvl="1" indent="-423332">
              <a:spcBef>
                <a:spcPts val="0"/>
              </a:spcBef>
              <a:defRPr sz="4000" b="1"/>
            </a:pPr>
            <a:r>
              <a:rPr lang="en-US" dirty="0" smtClean="0"/>
              <a:t>This must be completed before supervision can begin and supervisee can begin counseling</a:t>
            </a:r>
            <a:endParaRPr dirty="0"/>
          </a:p>
          <a:p>
            <a:pPr marL="423332" indent="-423332">
              <a:spcBef>
                <a:spcPts val="0"/>
              </a:spcBef>
              <a:buBlip>
                <a:blip r:embed="rId2"/>
              </a:buBlip>
              <a:defRPr sz="4000" b="1"/>
            </a:pPr>
            <a:endParaRPr dirty="0"/>
          </a:p>
          <a:p>
            <a:pPr marL="423332" indent="-423332">
              <a:spcBef>
                <a:spcPts val="0"/>
              </a:spcBef>
              <a:defRPr sz="4000" b="1"/>
            </a:pPr>
            <a:r>
              <a:rPr lang="en-US" dirty="0" smtClean="0"/>
              <a:t>Supervisee will need to “</a:t>
            </a:r>
            <a:r>
              <a:rPr lang="en-US" dirty="0"/>
              <a:t>l</a:t>
            </a:r>
            <a:r>
              <a:rPr lang="en-US" dirty="0" smtClean="0"/>
              <a:t>ogin” to </a:t>
            </a:r>
            <a:r>
              <a:rPr lang="en-US" dirty="0"/>
              <a:t>the LPC Board website at </a:t>
            </a:r>
            <a:r>
              <a:rPr lang="en-US" dirty="0">
                <a:solidFill>
                  <a:srgbClr val="415891"/>
                </a:solidFill>
                <a:hlinkClick r:id="rId3"/>
              </a:rPr>
              <a:t>www.lpcboard.org</a:t>
            </a:r>
            <a:r>
              <a:rPr lang="en-US" dirty="0">
                <a:solidFill>
                  <a:srgbClr val="415891"/>
                </a:solidFill>
              </a:rPr>
              <a:t>. </a:t>
            </a:r>
            <a:r>
              <a:rPr lang="en-US" dirty="0" smtClean="0"/>
              <a:t>to access f</a:t>
            </a:r>
            <a:r>
              <a:rPr dirty="0" smtClean="0"/>
              <a:t>orms </a:t>
            </a:r>
            <a:r>
              <a:rPr lang="en-US" dirty="0" smtClean="0"/>
              <a:t>and complete the process</a:t>
            </a:r>
            <a:endParaRPr lang="en-US" dirty="0" smtClean="0">
              <a:solidFill>
                <a:srgbClr val="415891"/>
              </a:solidFill>
            </a:endParaRPr>
          </a:p>
          <a:p>
            <a:pPr marL="0" indent="0">
              <a:spcBef>
                <a:spcPts val="0"/>
              </a:spcBef>
              <a:buNone/>
              <a:defRPr sz="4000" b="1"/>
            </a:pPr>
            <a:endParaRPr lang="en-US" dirty="0" smtClean="0">
              <a:solidFill>
                <a:srgbClr val="415891"/>
              </a:solidFill>
            </a:endParaRPr>
          </a:p>
          <a:p>
            <a:pPr marL="911027" lvl="1" indent="-423332">
              <a:spcBef>
                <a:spcPts val="0"/>
              </a:spcBef>
              <a:defRPr sz="4000" b="1"/>
            </a:pPr>
            <a:endParaRPr dirty="0">
              <a:solidFill>
                <a:srgbClr val="C00000"/>
              </a:solidFill>
            </a:endParaRPr>
          </a:p>
        </p:txBody>
      </p:sp>
    </p:spTree>
  </p:cSld>
  <p:clrMapOvr>
    <a:masterClrMapping/>
  </p:clrMapOvr>
  <p:transition spd="med"/>
  <p:timing>
    <p:tnLst>
      <p:par>
        <p:cTn id="1" dur="indefinite" restart="never" fill="hold"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 name="Responsibilities of the Supervisee…"/>
          <p:cNvSpPr txBox="1">
            <a:spLocks noGrp="1"/>
          </p:cNvSpPr>
          <p:nvPr>
            <p:ph type="title"/>
          </p:nvPr>
        </p:nvSpPr>
        <p:spPr>
          <a:xfrm>
            <a:off x="1104900" y="571500"/>
            <a:ext cx="10795000" cy="1790700"/>
          </a:xfrm>
          <a:prstGeom prst="rect">
            <a:avLst/>
          </a:prstGeom>
        </p:spPr>
        <p:txBody>
          <a:bodyPr/>
          <a:lstStyle/>
          <a:p>
            <a:pPr defTabSz="362204">
              <a:defRPr sz="4700"/>
            </a:pPr>
            <a:r>
              <a:rPr b="1" dirty="0" smtClean="0">
                <a:solidFill>
                  <a:srgbClr val="2626BE"/>
                </a:solidFill>
              </a:rPr>
              <a:t>Responsibilities </a:t>
            </a:r>
            <a:r>
              <a:rPr b="1" dirty="0">
                <a:solidFill>
                  <a:srgbClr val="2626BE"/>
                </a:solidFill>
              </a:rPr>
              <a:t>of the Supervisee</a:t>
            </a:r>
          </a:p>
          <a:p>
            <a:pPr defTabSz="362204">
              <a:defRPr sz="4700">
                <a:solidFill>
                  <a:srgbClr val="595BB9"/>
                </a:solidFill>
              </a:defRPr>
            </a:pPr>
            <a:r>
              <a:rPr b="1" dirty="0">
                <a:solidFill>
                  <a:srgbClr val="2626BE"/>
                </a:solidFill>
              </a:rPr>
              <a:t>Registered </a:t>
            </a:r>
            <a:r>
              <a:rPr lang="en-US" b="1" dirty="0" smtClean="0">
                <a:solidFill>
                  <a:srgbClr val="2626BE"/>
                </a:solidFill>
              </a:rPr>
              <a:t>PLMFTs / PLPC</a:t>
            </a:r>
            <a:r>
              <a:rPr b="1" dirty="0" smtClean="0">
                <a:solidFill>
                  <a:srgbClr val="2626BE"/>
                </a:solidFill>
              </a:rPr>
              <a:t>s</a:t>
            </a:r>
            <a:r>
              <a:rPr lang="en-US" b="1" dirty="0" smtClean="0">
                <a:solidFill>
                  <a:srgbClr val="2626BE"/>
                </a:solidFill>
              </a:rPr>
              <a:t> (cont.)</a:t>
            </a:r>
            <a:endParaRPr b="1" dirty="0">
              <a:solidFill>
                <a:srgbClr val="2626BE"/>
              </a:solidFill>
            </a:endParaRPr>
          </a:p>
        </p:txBody>
      </p:sp>
      <p:sp>
        <p:nvSpPr>
          <p:cNvPr id="189" name="Meet the ethical &amp; legal standard provided in the law &amp; rules for LMFTs.…"/>
          <p:cNvSpPr txBox="1">
            <a:spLocks noGrp="1"/>
          </p:cNvSpPr>
          <p:nvPr>
            <p:ph type="body" idx="1"/>
          </p:nvPr>
        </p:nvSpPr>
        <p:spPr>
          <a:xfrm>
            <a:off x="1104900" y="2476500"/>
            <a:ext cx="10795000" cy="6515100"/>
          </a:xfrm>
          <a:prstGeom prst="rect">
            <a:avLst/>
          </a:prstGeom>
        </p:spPr>
        <p:txBody>
          <a:bodyPr/>
          <a:lstStyle/>
          <a:p>
            <a:pPr marL="380999" indent="-380999" defTabSz="525779">
              <a:spcBef>
                <a:spcPts val="0"/>
              </a:spcBef>
              <a:buBlip>
                <a:blip r:embed="rId2"/>
              </a:buBlip>
              <a:defRPr b="1"/>
            </a:pPr>
            <a:r>
              <a:rPr sz="4000" dirty="0"/>
              <a:t>Meet the ethical &amp; legal standards provided in the law &amp; rules for </a:t>
            </a:r>
            <a:r>
              <a:rPr lang="en-US" sz="4000" dirty="0" smtClean="0"/>
              <a:t>P</a:t>
            </a:r>
            <a:r>
              <a:rPr sz="4000" dirty="0" smtClean="0"/>
              <a:t>LMFTs</a:t>
            </a:r>
            <a:r>
              <a:rPr lang="en-US" sz="4000" dirty="0" smtClean="0"/>
              <a:t> / PLPCs</a:t>
            </a:r>
            <a:r>
              <a:rPr sz="4000" dirty="0" smtClean="0"/>
              <a:t>.</a:t>
            </a:r>
            <a:endParaRPr sz="4000" dirty="0"/>
          </a:p>
          <a:p>
            <a:pPr marL="380999" indent="-380999" defTabSz="525779">
              <a:spcBef>
                <a:spcPts val="0"/>
              </a:spcBef>
              <a:buBlip>
                <a:blip r:embed="rId2"/>
              </a:buBlip>
              <a:defRPr b="1"/>
            </a:pPr>
            <a:endParaRPr dirty="0"/>
          </a:p>
          <a:p>
            <a:pPr marL="380999" indent="-380999" defTabSz="525779">
              <a:spcBef>
                <a:spcPts val="0"/>
              </a:spcBef>
              <a:buBlip>
                <a:blip r:embed="rId2"/>
              </a:buBlip>
              <a:defRPr b="1"/>
            </a:pPr>
            <a:r>
              <a:rPr sz="4000" dirty="0"/>
              <a:t>Meet the terms of his or her Plan of Supervision.</a:t>
            </a:r>
          </a:p>
          <a:p>
            <a:pPr marL="380999" indent="-380999" defTabSz="525779">
              <a:spcBef>
                <a:spcPts val="0"/>
              </a:spcBef>
              <a:buBlip>
                <a:blip r:embed="rId2"/>
              </a:buBlip>
              <a:defRPr b="1"/>
            </a:pPr>
            <a:endParaRPr sz="4000" dirty="0"/>
          </a:p>
          <a:p>
            <a:pPr marL="380999" indent="-380999" defTabSz="525779">
              <a:spcBef>
                <a:spcPts val="0"/>
              </a:spcBef>
              <a:buBlip>
                <a:blip r:embed="rId2"/>
              </a:buBlip>
              <a:defRPr b="1"/>
            </a:pPr>
            <a:r>
              <a:rPr sz="4000" dirty="0"/>
              <a:t>Comply with directives of the </a:t>
            </a:r>
            <a:r>
              <a:rPr lang="en-US" sz="4000" dirty="0" smtClean="0"/>
              <a:t>law &amp; rules of the Louisiana LPC Board</a:t>
            </a:r>
            <a:endParaRPr sz="4000" dirty="0"/>
          </a:p>
          <a:p>
            <a:pPr marL="380999" indent="-380999" defTabSz="525779">
              <a:spcBef>
                <a:spcPts val="0"/>
              </a:spcBef>
              <a:buBlip>
                <a:blip r:embed="rId2"/>
              </a:buBlip>
              <a:defRPr b="1"/>
            </a:pPr>
            <a:endParaRPr sz="4000" dirty="0"/>
          </a:p>
          <a:p>
            <a:pPr marL="380999" indent="-380999" defTabSz="525779">
              <a:spcBef>
                <a:spcPts val="0"/>
              </a:spcBef>
              <a:buBlip>
                <a:blip r:embed="rId2"/>
              </a:buBlip>
              <a:defRPr b="1"/>
            </a:pPr>
            <a:r>
              <a:rPr sz="4000" dirty="0"/>
              <a:t>Renew Provisional Licensure every 2 years.</a:t>
            </a:r>
          </a:p>
        </p:txBody>
      </p:sp>
    </p:spTree>
  </p:cSld>
  <p:clrMapOvr>
    <a:masterClrMapping/>
  </p:clrMapOvr>
  <p:transition spd="med"/>
  <p:timing>
    <p:tnLst>
      <p:par>
        <p:cTn id="1" dur="indefinite" restart="never" fill="hold"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Responsibilities of the Supervisee: Registered PLMFTs"/>
          <p:cNvSpPr txBox="1">
            <a:spLocks noGrp="1"/>
          </p:cNvSpPr>
          <p:nvPr>
            <p:ph type="title"/>
          </p:nvPr>
        </p:nvSpPr>
        <p:spPr>
          <a:xfrm>
            <a:off x="1104900" y="571500"/>
            <a:ext cx="10795000" cy="1943100"/>
          </a:xfrm>
          <a:prstGeom prst="rect">
            <a:avLst/>
          </a:prstGeom>
        </p:spPr>
        <p:txBody>
          <a:bodyPr/>
          <a:lstStyle/>
          <a:p>
            <a:pPr defTabSz="362204">
              <a:defRPr sz="4700"/>
            </a:pPr>
            <a:r>
              <a:rPr b="1" dirty="0" smtClean="0">
                <a:solidFill>
                  <a:srgbClr val="2626BE"/>
                </a:solidFill>
              </a:rPr>
              <a:t>Responsibilities </a:t>
            </a:r>
            <a:r>
              <a:rPr b="1" dirty="0">
                <a:solidFill>
                  <a:srgbClr val="2626BE"/>
                </a:solidFill>
              </a:rPr>
              <a:t>of the Supervisee: Registered </a:t>
            </a:r>
            <a:r>
              <a:rPr lang="en-US" b="1" dirty="0" smtClean="0">
                <a:solidFill>
                  <a:srgbClr val="2626BE"/>
                </a:solidFill>
              </a:rPr>
              <a:t>PLMFTs / PLPC</a:t>
            </a:r>
            <a:r>
              <a:rPr b="1" dirty="0" smtClean="0">
                <a:solidFill>
                  <a:srgbClr val="2626BE"/>
                </a:solidFill>
              </a:rPr>
              <a:t>s</a:t>
            </a:r>
            <a:r>
              <a:rPr lang="en-US" b="1" dirty="0" smtClean="0">
                <a:solidFill>
                  <a:srgbClr val="2626BE"/>
                </a:solidFill>
              </a:rPr>
              <a:t> </a:t>
            </a:r>
            <a:r>
              <a:rPr lang="en-US" b="1" dirty="0">
                <a:solidFill>
                  <a:srgbClr val="2626BE"/>
                </a:solidFill>
              </a:rPr>
              <a:t>(cont.)</a:t>
            </a:r>
            <a:endParaRPr b="1" dirty="0">
              <a:solidFill>
                <a:srgbClr val="2626BE"/>
              </a:solidFill>
            </a:endParaRPr>
          </a:p>
        </p:txBody>
      </p:sp>
      <p:sp>
        <p:nvSpPr>
          <p:cNvPr id="193" name="Provide adequate case information to Supervisor for monitoring &amp; guidance --…"/>
          <p:cNvSpPr txBox="1">
            <a:spLocks noGrp="1"/>
          </p:cNvSpPr>
          <p:nvPr>
            <p:ph type="body" idx="1"/>
          </p:nvPr>
        </p:nvSpPr>
        <p:spPr>
          <a:prstGeom prst="rect">
            <a:avLst/>
          </a:prstGeom>
        </p:spPr>
        <p:txBody>
          <a:bodyPr/>
          <a:lstStyle/>
          <a:p>
            <a:pPr marL="389466" indent="-389466" defTabSz="537463">
              <a:spcBef>
                <a:spcPts val="0"/>
              </a:spcBef>
              <a:buBlip>
                <a:blip r:embed="rId2"/>
              </a:buBlip>
              <a:defRPr sz="3680" b="1"/>
            </a:pPr>
            <a:r>
              <a:rPr dirty="0"/>
              <a:t>Provide adequate case information to </a:t>
            </a:r>
            <a:r>
              <a:rPr lang="en-US" dirty="0" smtClean="0"/>
              <a:t>Approve </a:t>
            </a:r>
            <a:r>
              <a:rPr dirty="0" smtClean="0"/>
              <a:t>Supervisor </a:t>
            </a:r>
            <a:r>
              <a:rPr dirty="0"/>
              <a:t>for monitoring &amp; guidance.</a:t>
            </a:r>
          </a:p>
          <a:p>
            <a:pPr marL="389466" indent="-389466" defTabSz="537463">
              <a:spcBef>
                <a:spcPts val="0"/>
              </a:spcBef>
              <a:buBlip>
                <a:blip r:embed="rId2"/>
              </a:buBlip>
              <a:defRPr sz="3680" b="1"/>
            </a:pPr>
            <a:endParaRPr dirty="0"/>
          </a:p>
          <a:p>
            <a:pPr marL="389466" indent="-389466" defTabSz="537463">
              <a:spcBef>
                <a:spcPts val="0"/>
              </a:spcBef>
              <a:buBlip>
                <a:blip r:embed="rId2"/>
              </a:buBlip>
              <a:defRPr sz="3680" b="1"/>
            </a:pPr>
            <a:r>
              <a:rPr dirty="0"/>
              <a:t>Immediately report to </a:t>
            </a:r>
            <a:r>
              <a:rPr lang="en-US" dirty="0" smtClean="0"/>
              <a:t>Approved </a:t>
            </a:r>
            <a:r>
              <a:rPr dirty="0" smtClean="0"/>
              <a:t>Supervisor any</a:t>
            </a:r>
            <a:r>
              <a:rPr lang="en-US" dirty="0" smtClean="0"/>
              <a:t> </a:t>
            </a:r>
            <a:r>
              <a:rPr dirty="0" smtClean="0"/>
              <a:t>suicidal </a:t>
            </a:r>
            <a:r>
              <a:rPr dirty="0"/>
              <a:t>and/or homicidal threats, abuse, or client </a:t>
            </a:r>
            <a:r>
              <a:rPr dirty="0" smtClean="0"/>
              <a:t>self-harm.</a:t>
            </a:r>
            <a:endParaRPr lang="en-US" dirty="0" smtClean="0"/>
          </a:p>
          <a:p>
            <a:pPr marL="0" indent="0" defTabSz="537463">
              <a:spcBef>
                <a:spcPts val="0"/>
              </a:spcBef>
              <a:buNone/>
              <a:defRPr sz="3680" b="1"/>
            </a:pPr>
            <a:endParaRPr lang="en-US" dirty="0"/>
          </a:p>
          <a:p>
            <a:pPr marL="389466" indent="-389466" defTabSz="537463">
              <a:spcBef>
                <a:spcPts val="0"/>
              </a:spcBef>
              <a:buBlip>
                <a:blip r:embed="rId2"/>
              </a:buBlip>
              <a:defRPr sz="3680" b="1"/>
            </a:pPr>
            <a:r>
              <a:rPr dirty="0" smtClean="0"/>
              <a:t>Collaborate </a:t>
            </a:r>
            <a:r>
              <a:rPr dirty="0"/>
              <a:t>with </a:t>
            </a:r>
            <a:r>
              <a:rPr lang="en-US" dirty="0" smtClean="0"/>
              <a:t>Approved Supervisor and onsite authority / administration to</a:t>
            </a:r>
            <a:r>
              <a:rPr dirty="0" smtClean="0"/>
              <a:t> </a:t>
            </a:r>
            <a:r>
              <a:rPr dirty="0"/>
              <a:t>follow </a:t>
            </a:r>
            <a:r>
              <a:rPr lang="en-US" dirty="0" smtClean="0"/>
              <a:t>the </a:t>
            </a:r>
            <a:r>
              <a:rPr dirty="0" smtClean="0"/>
              <a:t>directives </a:t>
            </a:r>
            <a:r>
              <a:rPr lang="en-US" dirty="0" smtClean="0"/>
              <a:t>of agreement in “The Plan of Supervision.”  </a:t>
            </a:r>
            <a:endParaRPr dirty="0"/>
          </a:p>
        </p:txBody>
      </p:sp>
    </p:spTree>
  </p:cSld>
  <p:clrMapOvr>
    <a:masterClrMapping/>
  </p:clrMapOvr>
  <p:transition spd="med"/>
  <p:timing>
    <p:tnLst>
      <p:par>
        <p:cTn id="1" dur="indefinite" restart="never" fill="hold"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 name="Responsibilities of the Supervisee:…"/>
          <p:cNvSpPr txBox="1">
            <a:spLocks noGrp="1"/>
          </p:cNvSpPr>
          <p:nvPr>
            <p:ph type="title"/>
          </p:nvPr>
        </p:nvSpPr>
        <p:spPr>
          <a:xfrm>
            <a:off x="1104900" y="571500"/>
            <a:ext cx="10795000" cy="1805246"/>
          </a:xfrm>
          <a:prstGeom prst="rect">
            <a:avLst/>
          </a:prstGeom>
        </p:spPr>
        <p:txBody>
          <a:bodyPr/>
          <a:lstStyle/>
          <a:p>
            <a:pPr defTabSz="362204">
              <a:defRPr sz="4700"/>
            </a:pPr>
            <a:r>
              <a:rPr b="1" dirty="0" smtClean="0">
                <a:solidFill>
                  <a:srgbClr val="2626BE"/>
                </a:solidFill>
              </a:rPr>
              <a:t>Responsibilities </a:t>
            </a:r>
            <a:r>
              <a:rPr b="1" dirty="0">
                <a:solidFill>
                  <a:srgbClr val="2626BE"/>
                </a:solidFill>
              </a:rPr>
              <a:t>of the Supervisee:</a:t>
            </a:r>
          </a:p>
          <a:p>
            <a:pPr defTabSz="362204">
              <a:defRPr sz="4700">
                <a:solidFill>
                  <a:srgbClr val="5D6291"/>
                </a:solidFill>
              </a:defRPr>
            </a:pPr>
            <a:r>
              <a:rPr b="1" dirty="0">
                <a:solidFill>
                  <a:srgbClr val="2626BE"/>
                </a:solidFill>
              </a:rPr>
              <a:t>Registered </a:t>
            </a:r>
            <a:r>
              <a:rPr lang="en-US" b="1" dirty="0" smtClean="0">
                <a:solidFill>
                  <a:srgbClr val="2626BE"/>
                </a:solidFill>
              </a:rPr>
              <a:t>PLMFTs / PLPC</a:t>
            </a:r>
            <a:r>
              <a:rPr b="1" dirty="0" smtClean="0">
                <a:solidFill>
                  <a:srgbClr val="2626BE"/>
                </a:solidFill>
              </a:rPr>
              <a:t>s</a:t>
            </a:r>
            <a:r>
              <a:rPr lang="en-US" b="1" dirty="0" smtClean="0">
                <a:solidFill>
                  <a:srgbClr val="2626BE"/>
                </a:solidFill>
              </a:rPr>
              <a:t> </a:t>
            </a:r>
            <a:r>
              <a:rPr lang="en-US" b="1" dirty="0">
                <a:solidFill>
                  <a:srgbClr val="2626BE"/>
                </a:solidFill>
              </a:rPr>
              <a:t>(cont.)</a:t>
            </a:r>
            <a:endParaRPr b="1" dirty="0">
              <a:solidFill>
                <a:srgbClr val="2626BE"/>
              </a:solidFill>
            </a:endParaRPr>
          </a:p>
        </p:txBody>
      </p:sp>
      <p:sp>
        <p:nvSpPr>
          <p:cNvPr id="197" name="Remain in supervision until licensed or supervisee status revoked.…"/>
          <p:cNvSpPr txBox="1">
            <a:spLocks noGrp="1"/>
          </p:cNvSpPr>
          <p:nvPr>
            <p:ph type="body" idx="1"/>
          </p:nvPr>
        </p:nvSpPr>
        <p:spPr>
          <a:xfrm>
            <a:off x="1104900" y="2899878"/>
            <a:ext cx="10795000" cy="5715002"/>
          </a:xfrm>
          <a:prstGeom prst="rect">
            <a:avLst/>
          </a:prstGeom>
        </p:spPr>
        <p:txBody>
          <a:bodyPr>
            <a:normAutofit fontScale="92500" lnSpcReduction="10000"/>
          </a:bodyPr>
          <a:lstStyle/>
          <a:p>
            <a:pPr marL="423332" indent="-423332">
              <a:spcBef>
                <a:spcPts val="0"/>
              </a:spcBef>
              <a:buBlip>
                <a:blip r:embed="rId2"/>
              </a:buBlip>
              <a:defRPr sz="4000" b="1"/>
            </a:pPr>
            <a:r>
              <a:rPr dirty="0"/>
              <a:t>Remain in supervision until </a:t>
            </a:r>
            <a:r>
              <a:rPr lang="en-US" dirty="0" smtClean="0"/>
              <a:t>fully </a:t>
            </a:r>
            <a:r>
              <a:rPr dirty="0" smtClean="0"/>
              <a:t>licensed or </a:t>
            </a:r>
            <a:r>
              <a:rPr dirty="0"/>
              <a:t>supervisee status is revoked.</a:t>
            </a:r>
          </a:p>
          <a:p>
            <a:pPr marL="423332" indent="-423332">
              <a:spcBef>
                <a:spcPts val="0"/>
              </a:spcBef>
              <a:buBlip>
                <a:blip r:embed="rId2"/>
              </a:buBlip>
              <a:defRPr sz="4000" b="1"/>
            </a:pPr>
            <a:endParaRPr dirty="0"/>
          </a:p>
          <a:p>
            <a:pPr marL="423332" indent="-423332">
              <a:spcBef>
                <a:spcPts val="0"/>
              </a:spcBef>
              <a:buBlip>
                <a:blip r:embed="rId2"/>
              </a:buBlip>
              <a:defRPr sz="4000" b="1"/>
            </a:pPr>
            <a:r>
              <a:rPr dirty="0"/>
              <a:t>Collaborate to create &amp; maintain </a:t>
            </a:r>
            <a:r>
              <a:rPr lang="en-US" dirty="0" smtClean="0"/>
              <a:t>"</a:t>
            </a:r>
            <a:r>
              <a:rPr dirty="0" smtClean="0"/>
              <a:t>Plan </a:t>
            </a:r>
            <a:r>
              <a:rPr dirty="0"/>
              <a:t>of Supervision</a:t>
            </a:r>
            <a:r>
              <a:rPr dirty="0" smtClean="0"/>
              <a:t>.</a:t>
            </a:r>
            <a:r>
              <a:rPr lang="en-US" dirty="0" smtClean="0"/>
              <a:t>“</a:t>
            </a:r>
          </a:p>
          <a:p>
            <a:pPr marL="911027" lvl="1" indent="-423332">
              <a:spcBef>
                <a:spcPts val="0"/>
              </a:spcBef>
              <a:defRPr sz="4000" b="1"/>
            </a:pPr>
            <a:r>
              <a:rPr lang="en-US" dirty="0" smtClean="0"/>
              <a:t>You may not count group supervision unless it is provide by your Board Approved </a:t>
            </a:r>
            <a:r>
              <a:rPr lang="en-US" dirty="0"/>
              <a:t>S</a:t>
            </a:r>
            <a:r>
              <a:rPr lang="en-US" dirty="0" smtClean="0"/>
              <a:t>upervisor. (You may have more than one Board Approved Supervisor.)</a:t>
            </a:r>
            <a:endParaRPr dirty="0"/>
          </a:p>
          <a:p>
            <a:pPr marL="423332" indent="-423332">
              <a:spcBef>
                <a:spcPts val="0"/>
              </a:spcBef>
              <a:buBlip>
                <a:blip r:embed="rId2"/>
              </a:buBlip>
              <a:defRPr sz="4000" b="1"/>
            </a:pPr>
            <a:endParaRPr dirty="0"/>
          </a:p>
          <a:p>
            <a:pPr marL="423332" indent="-423332">
              <a:spcBef>
                <a:spcPts val="0"/>
              </a:spcBef>
              <a:buBlip>
                <a:blip r:embed="rId2"/>
              </a:buBlip>
              <a:defRPr sz="4000" b="1"/>
            </a:pPr>
            <a:r>
              <a:rPr dirty="0"/>
              <a:t>Be aware of and adhere to policies of workplace--meet higher standard.</a:t>
            </a:r>
          </a:p>
        </p:txBody>
      </p:sp>
    </p:spTree>
  </p:cSld>
  <p:clrMapOvr>
    <a:masterClrMapping/>
  </p:clrMapOvr>
  <p:transition spd="med"/>
  <p:timing>
    <p:tnLst>
      <p:par>
        <p:cTn id="1" dur="indefinite" restart="never" fill="hold"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Responsibilities of the Supervisee:…"/>
          <p:cNvSpPr txBox="1">
            <a:spLocks noGrp="1"/>
          </p:cNvSpPr>
          <p:nvPr>
            <p:ph type="title"/>
          </p:nvPr>
        </p:nvSpPr>
        <p:spPr>
          <a:xfrm>
            <a:off x="1104900" y="571500"/>
            <a:ext cx="10795000" cy="1714500"/>
          </a:xfrm>
          <a:prstGeom prst="rect">
            <a:avLst/>
          </a:prstGeom>
        </p:spPr>
        <p:txBody>
          <a:bodyPr/>
          <a:lstStyle/>
          <a:p>
            <a:pPr defTabSz="362204">
              <a:defRPr sz="4700"/>
            </a:pPr>
            <a:r>
              <a:rPr b="1" dirty="0" smtClean="0">
                <a:solidFill>
                  <a:srgbClr val="2626BE"/>
                </a:solidFill>
              </a:rPr>
              <a:t>Responsibilities </a:t>
            </a:r>
            <a:r>
              <a:rPr b="1" dirty="0">
                <a:solidFill>
                  <a:srgbClr val="2626BE"/>
                </a:solidFill>
              </a:rPr>
              <a:t>of the Supervisee:</a:t>
            </a:r>
          </a:p>
          <a:p>
            <a:pPr defTabSz="362204">
              <a:defRPr sz="4700">
                <a:solidFill>
                  <a:srgbClr val="6061AA"/>
                </a:solidFill>
              </a:defRPr>
            </a:pPr>
            <a:r>
              <a:rPr b="1" dirty="0">
                <a:solidFill>
                  <a:srgbClr val="2626BE"/>
                </a:solidFill>
              </a:rPr>
              <a:t>Registered </a:t>
            </a:r>
            <a:r>
              <a:rPr lang="en-US" b="1" dirty="0" smtClean="0">
                <a:solidFill>
                  <a:srgbClr val="2626BE"/>
                </a:solidFill>
              </a:rPr>
              <a:t>PLMFTs / PLPC</a:t>
            </a:r>
            <a:r>
              <a:rPr b="1" dirty="0" smtClean="0">
                <a:solidFill>
                  <a:srgbClr val="2626BE"/>
                </a:solidFill>
              </a:rPr>
              <a:t>s</a:t>
            </a:r>
            <a:r>
              <a:rPr lang="en-US" b="1" dirty="0" smtClean="0">
                <a:solidFill>
                  <a:srgbClr val="2626BE"/>
                </a:solidFill>
              </a:rPr>
              <a:t> </a:t>
            </a:r>
            <a:r>
              <a:rPr lang="en-US" b="1" dirty="0">
                <a:solidFill>
                  <a:srgbClr val="2626BE"/>
                </a:solidFill>
              </a:rPr>
              <a:t>(cont.)</a:t>
            </a:r>
            <a:endParaRPr b="1" dirty="0">
              <a:solidFill>
                <a:srgbClr val="2626BE"/>
              </a:solidFill>
            </a:endParaRPr>
          </a:p>
        </p:txBody>
      </p:sp>
      <p:sp>
        <p:nvSpPr>
          <p:cNvPr id="201" name="Report change of status to Board &amp; Supervisor.…"/>
          <p:cNvSpPr txBox="1">
            <a:spLocks noGrp="1"/>
          </p:cNvSpPr>
          <p:nvPr>
            <p:ph type="body" idx="1"/>
          </p:nvPr>
        </p:nvSpPr>
        <p:spPr>
          <a:prstGeom prst="rect">
            <a:avLst/>
          </a:prstGeom>
        </p:spPr>
        <p:txBody>
          <a:bodyPr/>
          <a:lstStyle/>
          <a:p>
            <a:pPr marL="423332" indent="-423332">
              <a:spcBef>
                <a:spcPts val="0"/>
              </a:spcBef>
              <a:buBlip>
                <a:blip r:embed="rId2"/>
              </a:buBlip>
              <a:defRPr sz="4000" b="1"/>
            </a:pPr>
            <a:r>
              <a:rPr dirty="0"/>
              <a:t>Report change </a:t>
            </a:r>
            <a:r>
              <a:rPr dirty="0" smtClean="0"/>
              <a:t>o</a:t>
            </a:r>
            <a:r>
              <a:rPr lang="en-US" dirty="0" smtClean="0"/>
              <a:t>f contact information, work site, or legal status </a:t>
            </a:r>
            <a:r>
              <a:rPr dirty="0" smtClean="0"/>
              <a:t>to </a:t>
            </a:r>
            <a:r>
              <a:rPr dirty="0"/>
              <a:t>Board &amp; Supervisor.</a:t>
            </a:r>
          </a:p>
          <a:p>
            <a:pPr marL="423332" indent="-423332">
              <a:spcBef>
                <a:spcPts val="0"/>
              </a:spcBef>
              <a:buBlip>
                <a:blip r:embed="rId2"/>
              </a:buBlip>
              <a:defRPr sz="4000" b="1"/>
            </a:pPr>
            <a:endParaRPr dirty="0"/>
          </a:p>
          <a:p>
            <a:pPr marL="423332" indent="-423332">
              <a:spcBef>
                <a:spcPts val="0"/>
              </a:spcBef>
              <a:buBlip>
                <a:blip r:embed="rId2"/>
              </a:buBlip>
              <a:defRPr sz="4000" b="1"/>
            </a:pPr>
            <a:r>
              <a:rPr dirty="0"/>
              <a:t>Keep case records according to </a:t>
            </a:r>
            <a:r>
              <a:rPr lang="en-US" dirty="0" smtClean="0"/>
              <a:t>LPC Board rules and site policy</a:t>
            </a:r>
            <a:r>
              <a:rPr dirty="0" smtClean="0"/>
              <a:t>.</a:t>
            </a:r>
            <a:endParaRPr dirty="0"/>
          </a:p>
          <a:p>
            <a:pPr marL="423332" indent="-423332">
              <a:spcBef>
                <a:spcPts val="0"/>
              </a:spcBef>
              <a:buBlip>
                <a:blip r:embed="rId2"/>
              </a:buBlip>
              <a:defRPr sz="4000" b="1"/>
            </a:pPr>
            <a:endParaRPr dirty="0"/>
          </a:p>
          <a:p>
            <a:pPr marL="423332" indent="-423332">
              <a:spcBef>
                <a:spcPts val="0"/>
              </a:spcBef>
              <a:buBlip>
                <a:blip r:embed="rId2"/>
              </a:buBlip>
              <a:defRPr sz="4000" b="1"/>
            </a:pPr>
            <a:r>
              <a:rPr dirty="0"/>
              <a:t>Keep accurate &amp; verifiable supervision records.</a:t>
            </a:r>
          </a:p>
        </p:txBody>
      </p:sp>
    </p:spTree>
  </p:cSld>
  <p:clrMapOvr>
    <a:masterClrMapping/>
  </p:clrMapOvr>
  <p:transition spd="med"/>
  <p:timing>
    <p:tnLst>
      <p:par>
        <p:cTn id="1" dur="indefinite" restart="never" fill="hold"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 name="Provisional Licensee Renewals"/>
          <p:cNvSpPr txBox="1">
            <a:spLocks noGrp="1"/>
          </p:cNvSpPr>
          <p:nvPr>
            <p:ph type="title"/>
          </p:nvPr>
        </p:nvSpPr>
        <p:spPr>
          <a:xfrm>
            <a:off x="1104900" y="571500"/>
            <a:ext cx="10795000" cy="1562100"/>
          </a:xfrm>
          <a:prstGeom prst="rect">
            <a:avLst/>
          </a:prstGeom>
        </p:spPr>
        <p:txBody>
          <a:bodyPr/>
          <a:lstStyle>
            <a:lvl1pPr defTabSz="245363">
              <a:defRPr sz="5100">
                <a:solidFill>
                  <a:srgbClr val="515151"/>
                </a:solidFill>
                <a:effectLst>
                  <a:outerShdw blurRad="12700" dist="21336" dir="3000000" rotWithShape="0">
                    <a:srgbClr val="FFFFFF">
                      <a:alpha val="60000"/>
                    </a:srgbClr>
                  </a:outerShdw>
                </a:effectLst>
                <a:latin typeface="Cochin"/>
                <a:ea typeface="Cochin"/>
                <a:cs typeface="Cochin"/>
                <a:sym typeface="Cochin"/>
              </a:defRPr>
            </a:lvl1pPr>
          </a:lstStyle>
          <a:p>
            <a:r>
              <a:rPr dirty="0">
                <a:solidFill>
                  <a:srgbClr val="2626BE"/>
                </a:solidFill>
              </a:rPr>
              <a:t>Provisional Licensee Renewals</a:t>
            </a:r>
          </a:p>
        </p:txBody>
      </p:sp>
      <p:sp>
        <p:nvSpPr>
          <p:cNvPr id="205" name="PLMFTs are now required to renew their provisional license by October 31 every 2 years. The first renewal deadline is October 31, 2017. Any PLMFT who is approved for licensure before October 31, 2017 will NOT have to renew their provisional license.…"/>
          <p:cNvSpPr txBox="1">
            <a:spLocks noGrp="1"/>
          </p:cNvSpPr>
          <p:nvPr>
            <p:ph type="body" idx="1"/>
          </p:nvPr>
        </p:nvSpPr>
        <p:spPr>
          <a:xfrm>
            <a:off x="939800" y="2590800"/>
            <a:ext cx="10795000" cy="6400801"/>
          </a:xfrm>
          <a:prstGeom prst="rect">
            <a:avLst/>
          </a:prstGeom>
        </p:spPr>
        <p:txBody>
          <a:bodyPr>
            <a:normAutofit/>
          </a:bodyPr>
          <a:lstStyle/>
          <a:p>
            <a:pPr marL="325119" indent="-325119" defTabSz="233679">
              <a:spcBef>
                <a:spcPts val="0"/>
              </a:spcBef>
              <a:buBlip>
                <a:blip r:embed="rId2"/>
              </a:buBlip>
              <a:defRPr sz="3000" b="1"/>
            </a:pPr>
            <a:r>
              <a:rPr lang="en-US" sz="3600" dirty="0" smtClean="0"/>
              <a:t>PLMFTs / PLPC</a:t>
            </a:r>
            <a:r>
              <a:rPr sz="3600" dirty="0" smtClean="0"/>
              <a:t>s </a:t>
            </a:r>
            <a:r>
              <a:rPr sz="3600" dirty="0"/>
              <a:t>are </a:t>
            </a:r>
            <a:r>
              <a:rPr sz="3600" dirty="0" smtClean="0"/>
              <a:t>required </a:t>
            </a:r>
            <a:r>
              <a:rPr sz="3600" dirty="0"/>
              <a:t>to renew their provisional license by October 31 every 2 years. </a:t>
            </a:r>
            <a:endParaRPr lang="en-US" sz="3600" dirty="0" smtClean="0"/>
          </a:p>
          <a:p>
            <a:pPr marL="0" indent="0" defTabSz="233679">
              <a:spcBef>
                <a:spcPts val="0"/>
              </a:spcBef>
              <a:buNone/>
              <a:defRPr sz="3000" b="1"/>
            </a:pPr>
            <a:endParaRPr sz="3600" dirty="0"/>
          </a:p>
          <a:p>
            <a:pPr marL="325119" indent="-325119" defTabSz="233679">
              <a:spcBef>
                <a:spcPts val="0"/>
              </a:spcBef>
              <a:buBlip>
                <a:blip r:embed="rId2"/>
              </a:buBlip>
              <a:defRPr sz="3000" b="1"/>
            </a:pPr>
            <a:r>
              <a:rPr sz="3600" dirty="0"/>
              <a:t>A </a:t>
            </a:r>
            <a:r>
              <a:rPr lang="en-US" sz="3600" dirty="0" smtClean="0"/>
              <a:t>PLMFT / PLPC</a:t>
            </a:r>
            <a:r>
              <a:rPr sz="3600" dirty="0" smtClean="0"/>
              <a:t> </a:t>
            </a:r>
            <a:r>
              <a:rPr sz="3600" dirty="0"/>
              <a:t>must apply and be approved for licensure within 6 years from the date of approval or issuance of the provisional license.</a:t>
            </a:r>
          </a:p>
          <a:p>
            <a:pPr marL="0" indent="0" defTabSz="233679">
              <a:spcBef>
                <a:spcPts val="0"/>
              </a:spcBef>
              <a:buSzTx/>
              <a:buNone/>
              <a:defRPr sz="3000">
                <a:solidFill>
                  <a:srgbClr val="767367"/>
                </a:solidFill>
                <a:effectLst>
                  <a:outerShdw blurRad="25400" dist="5080" dir="5400000" rotWithShape="0">
                    <a:srgbClr val="000000">
                      <a:alpha val="30000"/>
                    </a:srgbClr>
                  </a:outerShdw>
                </a:effectLst>
                <a:latin typeface="Baskerville"/>
                <a:ea typeface="Baskerville"/>
                <a:cs typeface="Baskerville"/>
                <a:sym typeface="Baskerville"/>
              </a:defRPr>
            </a:pPr>
            <a:endParaRPr sz="3600" dirty="0"/>
          </a:p>
          <a:p>
            <a:pPr marL="325119" indent="-325119" defTabSz="233679">
              <a:spcBef>
                <a:spcPts val="0"/>
              </a:spcBef>
              <a:buBlip>
                <a:blip r:embed="rId2"/>
              </a:buBlip>
              <a:defRPr sz="2500" b="1"/>
            </a:pPr>
            <a:r>
              <a:rPr sz="3600" dirty="0"/>
              <a:t>If after 6 years the </a:t>
            </a:r>
            <a:r>
              <a:rPr lang="en-US" sz="3600" dirty="0" smtClean="0"/>
              <a:t>PLMFT / PLPC</a:t>
            </a:r>
            <a:r>
              <a:rPr sz="3600" dirty="0" smtClean="0"/>
              <a:t> </a:t>
            </a:r>
            <a:r>
              <a:rPr sz="3600" dirty="0"/>
              <a:t>has not been approved as a </a:t>
            </a:r>
            <a:r>
              <a:rPr sz="3600" dirty="0" smtClean="0"/>
              <a:t>LMFT</a:t>
            </a:r>
            <a:r>
              <a:rPr lang="en-US" sz="3600" dirty="0" smtClean="0"/>
              <a:t> or LPC</a:t>
            </a:r>
            <a:r>
              <a:rPr sz="3600" dirty="0" smtClean="0"/>
              <a:t>, </a:t>
            </a:r>
            <a:r>
              <a:rPr sz="3600" dirty="0"/>
              <a:t>then he/she will forfeit all supervised experience hours and must reapply for provisional licensure under current provisional licensure requirements. </a:t>
            </a:r>
            <a:r>
              <a:rPr sz="3000" dirty="0"/>
              <a:t>                                                          </a:t>
            </a:r>
            <a:r>
              <a:rPr dirty="0"/>
              <a:t>     </a:t>
            </a:r>
            <a:endParaRPr sz="2000" dirty="0"/>
          </a:p>
        </p:txBody>
      </p:sp>
    </p:spTree>
  </p:cSld>
  <p:clrMapOvr>
    <a:masterClrMapping/>
  </p:clrMapOvr>
  <p:transition spd="med"/>
  <p:timing>
    <p:tnLst>
      <p:par>
        <p:cTn id="1" dur="indefinite" restart="never" fill="hold"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PLMFT Renewal Procedure"/>
          <p:cNvSpPr txBox="1">
            <a:spLocks noGrp="1"/>
          </p:cNvSpPr>
          <p:nvPr>
            <p:ph type="title"/>
          </p:nvPr>
        </p:nvSpPr>
        <p:spPr>
          <a:xfrm>
            <a:off x="1104900" y="571501"/>
            <a:ext cx="10795000" cy="1333500"/>
          </a:xfrm>
          <a:prstGeom prst="rect">
            <a:avLst/>
          </a:prstGeom>
        </p:spPr>
        <p:txBody>
          <a:bodyPr>
            <a:normAutofit/>
          </a:bodyPr>
          <a:lstStyle/>
          <a:p>
            <a:pPr defTabSz="484886">
              <a:defRPr sz="6400" b="1">
                <a:solidFill>
                  <a:srgbClr val="767367"/>
                </a:solidFill>
                <a:effectLst>
                  <a:outerShdw blurRad="50800" dist="10541" dir="5400000" rotWithShape="0">
                    <a:srgbClr val="000000">
                      <a:alpha val="30000"/>
                    </a:srgbClr>
                  </a:outerShdw>
                </a:effectLst>
                <a:latin typeface="Baskerville"/>
                <a:ea typeface="Baskerville"/>
                <a:cs typeface="Baskerville"/>
                <a:sym typeface="Baskerville"/>
              </a:defRPr>
            </a:pPr>
            <a:r>
              <a:rPr lang="en-US" sz="4800" dirty="0" smtClean="0">
                <a:solidFill>
                  <a:srgbClr val="0070C0"/>
                </a:solidFill>
              </a:rPr>
              <a:t>PLMFT / PLPC</a:t>
            </a:r>
            <a:r>
              <a:rPr sz="4800" b="0" dirty="0" smtClean="0">
                <a:solidFill>
                  <a:srgbClr val="0070C0"/>
                </a:solidFill>
              </a:rPr>
              <a:t> </a:t>
            </a:r>
            <a:r>
              <a:rPr sz="4800" dirty="0">
                <a:solidFill>
                  <a:srgbClr val="0070C0"/>
                </a:solidFill>
              </a:rPr>
              <a:t>Renewal Procedure</a:t>
            </a:r>
          </a:p>
        </p:txBody>
      </p:sp>
      <p:sp>
        <p:nvSpPr>
          <p:cNvPr id="209" name="In order to renew, a PLPC/PLMFT needs to:…"/>
          <p:cNvSpPr txBox="1">
            <a:spLocks noGrp="1"/>
          </p:cNvSpPr>
          <p:nvPr>
            <p:ph type="body" idx="1"/>
          </p:nvPr>
        </p:nvSpPr>
        <p:spPr>
          <a:xfrm>
            <a:off x="939800" y="2057400"/>
            <a:ext cx="11769103" cy="7239000"/>
          </a:xfrm>
          <a:prstGeom prst="rect">
            <a:avLst/>
          </a:prstGeom>
        </p:spPr>
        <p:txBody>
          <a:bodyPr>
            <a:normAutofit fontScale="92500" lnSpcReduction="10000"/>
          </a:bodyPr>
          <a:lstStyle/>
          <a:p>
            <a:pPr marL="0" indent="0" defTabSz="223455">
              <a:spcBef>
                <a:spcPts val="0"/>
              </a:spcBef>
              <a:buSzTx/>
              <a:buNone/>
              <a:defRPr sz="2550" b="1"/>
            </a:pPr>
            <a:r>
              <a:rPr sz="3600" dirty="0"/>
              <a:t>In order to renew, a </a:t>
            </a:r>
            <a:r>
              <a:rPr lang="en-US" sz="3600" dirty="0" smtClean="0"/>
              <a:t>PLMFT / PLPC</a:t>
            </a:r>
            <a:r>
              <a:rPr sz="3600" dirty="0" smtClean="0"/>
              <a:t> </a:t>
            </a:r>
            <a:r>
              <a:rPr sz="3600" dirty="0"/>
              <a:t>needs to:</a:t>
            </a:r>
          </a:p>
          <a:p>
            <a:pPr marL="0" indent="0" defTabSz="223455">
              <a:spcBef>
                <a:spcPts val="0"/>
              </a:spcBef>
              <a:buSzTx/>
              <a:buNone/>
              <a:defRPr sz="2550" b="1"/>
            </a:pPr>
            <a:endParaRPr sz="3200" dirty="0"/>
          </a:p>
          <a:p>
            <a:pPr marL="0" indent="0" defTabSz="223455">
              <a:spcBef>
                <a:spcPts val="0"/>
              </a:spcBef>
              <a:buSzTx/>
              <a:buNone/>
              <a:defRPr sz="2550" b="1"/>
            </a:pPr>
            <a:r>
              <a:rPr sz="3200" dirty="0"/>
              <a:t>1.  </a:t>
            </a:r>
            <a:r>
              <a:rPr lang="en-US" sz="3200" dirty="0" smtClean="0"/>
              <a:t>Pay</a:t>
            </a:r>
            <a:r>
              <a:rPr sz="3200" dirty="0" smtClean="0"/>
              <a:t> </a:t>
            </a:r>
            <a:r>
              <a:rPr lang="en-US" sz="3200" dirty="0" smtClean="0"/>
              <a:t>PLMFT / PLPC</a:t>
            </a:r>
            <a:r>
              <a:rPr sz="3200" dirty="0" smtClean="0"/>
              <a:t> </a:t>
            </a:r>
            <a:r>
              <a:rPr sz="3200" dirty="0"/>
              <a:t>Renewal Application </a:t>
            </a:r>
            <a:r>
              <a:rPr lang="en-US" sz="3200" dirty="0" smtClean="0"/>
              <a:t>&amp;</a:t>
            </a:r>
            <a:r>
              <a:rPr sz="3200" dirty="0" smtClean="0"/>
              <a:t> </a:t>
            </a:r>
            <a:r>
              <a:rPr sz="3200" dirty="0"/>
              <a:t>Renewal Fee </a:t>
            </a:r>
            <a:r>
              <a:rPr sz="3200" dirty="0" smtClean="0"/>
              <a:t>of</a:t>
            </a:r>
            <a:r>
              <a:rPr lang="en-US" sz="3200" dirty="0" smtClean="0"/>
              <a:t> </a:t>
            </a:r>
            <a:r>
              <a:rPr sz="3200" dirty="0" smtClean="0"/>
              <a:t>$85</a:t>
            </a:r>
            <a:r>
              <a:rPr sz="3200" dirty="0"/>
              <a:t>. </a:t>
            </a:r>
            <a:endParaRPr lang="en-US" sz="3200" dirty="0" smtClean="0"/>
          </a:p>
          <a:p>
            <a:pPr marL="0" indent="0" defTabSz="223455">
              <a:spcBef>
                <a:spcPts val="0"/>
              </a:spcBef>
              <a:buSzTx/>
              <a:buNone/>
              <a:defRPr sz="2550" b="1"/>
            </a:pPr>
            <a:endParaRPr lang="en-US" sz="3200" dirty="0"/>
          </a:p>
          <a:p>
            <a:pPr marL="0" indent="0" defTabSz="223455">
              <a:spcBef>
                <a:spcPts val="0"/>
              </a:spcBef>
              <a:buSzTx/>
              <a:buNone/>
              <a:defRPr sz="2550" b="1"/>
            </a:pPr>
            <a:r>
              <a:rPr lang="en-US" sz="3200" dirty="0" smtClean="0"/>
              <a:t>2.  </a:t>
            </a:r>
            <a:r>
              <a:rPr sz="3200" dirty="0" smtClean="0"/>
              <a:t>The </a:t>
            </a:r>
            <a:r>
              <a:rPr sz="3200" dirty="0"/>
              <a:t>renewal application will require </a:t>
            </a:r>
            <a:r>
              <a:rPr lang="en-US" sz="3200" dirty="0" smtClean="0"/>
              <a:t>a report of </a:t>
            </a:r>
            <a:r>
              <a:rPr sz="3200" dirty="0" smtClean="0"/>
              <a:t>the </a:t>
            </a:r>
            <a:r>
              <a:rPr sz="3200" dirty="0"/>
              <a:t>direct, </a:t>
            </a:r>
            <a:r>
              <a:rPr lang="en-US" sz="3200" dirty="0" smtClean="0"/>
              <a:t>			</a:t>
            </a:r>
            <a:r>
              <a:rPr sz="3200" dirty="0" smtClean="0"/>
              <a:t>indirect</a:t>
            </a:r>
            <a:r>
              <a:rPr sz="3200" dirty="0"/>
              <a:t>, and </a:t>
            </a:r>
            <a:r>
              <a:rPr sz="3200" dirty="0" smtClean="0"/>
              <a:t>face-to-face </a:t>
            </a:r>
            <a:r>
              <a:rPr sz="3200" dirty="0"/>
              <a:t>supervision hours accrued since the </a:t>
            </a:r>
            <a:r>
              <a:rPr lang="en-US" sz="3200" dirty="0" smtClean="0"/>
              <a:t>		</a:t>
            </a:r>
            <a:r>
              <a:rPr sz="3200" dirty="0" smtClean="0"/>
              <a:t>provisional</a:t>
            </a:r>
            <a:r>
              <a:rPr lang="en-US" sz="3200" dirty="0" smtClean="0"/>
              <a:t> </a:t>
            </a:r>
            <a:r>
              <a:rPr sz="3200" dirty="0" smtClean="0"/>
              <a:t>licensee’s last</a:t>
            </a:r>
            <a:r>
              <a:rPr lang="en-US" sz="3200" dirty="0" smtClean="0"/>
              <a:t> </a:t>
            </a:r>
            <a:r>
              <a:rPr sz="3200" dirty="0" smtClean="0"/>
              <a:t>renewal </a:t>
            </a:r>
            <a:r>
              <a:rPr sz="3200" dirty="0"/>
              <a:t>date.</a:t>
            </a:r>
          </a:p>
          <a:p>
            <a:pPr marL="0" indent="0" defTabSz="223455">
              <a:spcBef>
                <a:spcPts val="0"/>
              </a:spcBef>
              <a:buSzTx/>
              <a:buNone/>
              <a:defRPr sz="2550" b="1"/>
            </a:pPr>
            <a:endParaRPr sz="3200" dirty="0"/>
          </a:p>
          <a:p>
            <a:pPr marL="514350" indent="-514350" defTabSz="223455">
              <a:spcBef>
                <a:spcPts val="0"/>
              </a:spcBef>
              <a:buSzTx/>
              <a:buAutoNum type="arabicPeriod" startAt="3"/>
              <a:defRPr sz="2550" b="1"/>
            </a:pPr>
            <a:r>
              <a:rPr lang="en-US" sz="3200" dirty="0" smtClean="0"/>
              <a:t>Documentation on LPC Board Dashboard of the </a:t>
            </a:r>
            <a:r>
              <a:rPr lang="en-US" sz="3200" dirty="0"/>
              <a:t>c</a:t>
            </a:r>
            <a:r>
              <a:rPr sz="3200" dirty="0" smtClean="0"/>
              <a:t>omplet</a:t>
            </a:r>
            <a:r>
              <a:rPr lang="en-US" sz="3200" dirty="0" smtClean="0"/>
              <a:t>ion</a:t>
            </a:r>
            <a:r>
              <a:rPr sz="3200" dirty="0" smtClean="0"/>
              <a:t> </a:t>
            </a:r>
            <a:r>
              <a:rPr lang="en-US" sz="3200" dirty="0" smtClean="0"/>
              <a:t>of </a:t>
            </a:r>
            <a:r>
              <a:rPr sz="3200" dirty="0" smtClean="0"/>
              <a:t>20 </a:t>
            </a:r>
            <a:r>
              <a:rPr lang="en-US" sz="3200" dirty="0" smtClean="0"/>
              <a:t>  		</a:t>
            </a:r>
            <a:r>
              <a:rPr sz="3200" dirty="0" smtClean="0"/>
              <a:t>Continuing </a:t>
            </a:r>
            <a:r>
              <a:rPr sz="3200" dirty="0"/>
              <a:t>Education Clock Hours (CEHs): </a:t>
            </a:r>
            <a:r>
              <a:rPr sz="3200" dirty="0" smtClean="0"/>
              <a:t>Only</a:t>
            </a:r>
            <a:r>
              <a:rPr lang="en-US" sz="3200" dirty="0" smtClean="0"/>
              <a:t> </a:t>
            </a:r>
            <a:r>
              <a:rPr sz="3200" dirty="0" smtClean="0"/>
              <a:t>10 of</a:t>
            </a:r>
            <a:r>
              <a:rPr lang="en-US" sz="3200" dirty="0" smtClean="0"/>
              <a:t> </a:t>
            </a:r>
            <a:r>
              <a:rPr sz="3200" dirty="0" smtClean="0"/>
              <a:t>the </a:t>
            </a:r>
            <a:r>
              <a:rPr sz="3200" dirty="0"/>
              <a:t>20 CEHs </a:t>
            </a:r>
            <a:r>
              <a:rPr lang="en-US" sz="3200" dirty="0" smtClean="0"/>
              <a:t>  	</a:t>
            </a:r>
            <a:r>
              <a:rPr sz="3200" dirty="0" smtClean="0"/>
              <a:t>may </a:t>
            </a:r>
            <a:r>
              <a:rPr sz="3200" dirty="0"/>
              <a:t>be completed via an </a:t>
            </a:r>
            <a:r>
              <a:rPr lang="en-US" sz="3200" dirty="0" smtClean="0"/>
              <a:t>asynchronous</a:t>
            </a:r>
            <a:r>
              <a:rPr sz="3200" dirty="0" smtClean="0"/>
              <a:t> </a:t>
            </a:r>
            <a:r>
              <a:rPr sz="3200" dirty="0"/>
              <a:t>format</a:t>
            </a:r>
            <a:r>
              <a:rPr sz="3200" dirty="0">
                <a:solidFill>
                  <a:srgbClr val="C00000"/>
                </a:solidFill>
              </a:rPr>
              <a:t>. </a:t>
            </a:r>
            <a:r>
              <a:rPr sz="3200" dirty="0"/>
              <a:t>1 CEH equals </a:t>
            </a:r>
            <a:r>
              <a:rPr sz="3200" dirty="0" smtClean="0"/>
              <a:t>1</a:t>
            </a:r>
            <a:r>
              <a:rPr lang="en-US" sz="3200" dirty="0" smtClean="0"/>
              <a:t> </a:t>
            </a:r>
            <a:r>
              <a:rPr sz="3200" dirty="0" smtClean="0"/>
              <a:t>clock </a:t>
            </a:r>
            <a:r>
              <a:rPr sz="3200" dirty="0"/>
              <a:t>hour.</a:t>
            </a:r>
          </a:p>
          <a:p>
            <a:pPr marL="0" indent="0" defTabSz="223455">
              <a:spcBef>
                <a:spcPts val="0"/>
              </a:spcBef>
              <a:buSzTx/>
              <a:buNone/>
              <a:defRPr sz="2550" b="1"/>
            </a:pPr>
            <a:endParaRPr sz="3200" dirty="0"/>
          </a:p>
          <a:p>
            <a:pPr marL="514350" indent="-514350" defTabSz="223455">
              <a:spcBef>
                <a:spcPts val="0"/>
              </a:spcBef>
              <a:buSzTx/>
              <a:buAutoNum type="arabicPeriod" startAt="4"/>
              <a:defRPr sz="2550" b="1"/>
            </a:pPr>
            <a:r>
              <a:rPr sz="3200" dirty="0" smtClean="0"/>
              <a:t>Request </a:t>
            </a:r>
            <a:r>
              <a:rPr sz="3200" dirty="0"/>
              <a:t>a score report be sent </a:t>
            </a:r>
            <a:r>
              <a:rPr lang="en-US" sz="3200" dirty="0" smtClean="0"/>
              <a:t>to LPC Board </a:t>
            </a:r>
            <a:r>
              <a:rPr sz="3200" dirty="0" smtClean="0"/>
              <a:t>directly </a:t>
            </a:r>
            <a:r>
              <a:rPr sz="3200" dirty="0"/>
              <a:t>from </a:t>
            </a:r>
            <a:r>
              <a:rPr sz="3200" dirty="0" smtClean="0"/>
              <a:t>AAMFTRB</a:t>
            </a:r>
            <a:r>
              <a:rPr lang="en-US" sz="3200" dirty="0" smtClean="0"/>
              <a:t> / NBCC</a:t>
            </a:r>
            <a:r>
              <a:rPr lang="en-US" sz="3200" dirty="0"/>
              <a:t> </a:t>
            </a:r>
            <a:r>
              <a:rPr sz="3200" dirty="0" smtClean="0"/>
              <a:t>indicating </a:t>
            </a:r>
            <a:r>
              <a:rPr sz="3200" dirty="0"/>
              <a:t>a passing  score or a failed attempt to pass the </a:t>
            </a:r>
            <a:r>
              <a:rPr sz="3200" dirty="0" smtClean="0"/>
              <a:t>MFT</a:t>
            </a:r>
            <a:r>
              <a:rPr lang="en-US" sz="3200" dirty="0"/>
              <a:t> </a:t>
            </a:r>
            <a:r>
              <a:rPr sz="3200" dirty="0" smtClean="0"/>
              <a:t>exam</a:t>
            </a:r>
            <a:r>
              <a:rPr lang="en-US" sz="3200" dirty="0" smtClean="0"/>
              <a:t> / NCE</a:t>
            </a:r>
            <a:r>
              <a:rPr sz="3200" dirty="0" smtClean="0"/>
              <a:t>.</a:t>
            </a:r>
            <a:r>
              <a:rPr lang="en-US" sz="3200" dirty="0" smtClean="0"/>
              <a:t>  An attempt must have been made every renewal period  until passage of the exam.</a:t>
            </a:r>
            <a:endParaRPr sz="3200" dirty="0"/>
          </a:p>
          <a:p>
            <a:pPr marL="0" indent="0" defTabSz="223455">
              <a:spcBef>
                <a:spcPts val="0"/>
              </a:spcBef>
              <a:buSzTx/>
              <a:buNone/>
              <a:defRPr sz="2550" b="1"/>
            </a:pPr>
            <a:endParaRPr sz="3200" dirty="0"/>
          </a:p>
          <a:p>
            <a:pPr marL="0" indent="0" defTabSz="223455">
              <a:spcBef>
                <a:spcPts val="0"/>
              </a:spcBef>
              <a:buSzTx/>
              <a:buNone/>
              <a:defRPr sz="2550" b="1"/>
            </a:pPr>
            <a:r>
              <a:rPr lang="en-US" sz="3200" dirty="0"/>
              <a:t>5</a:t>
            </a:r>
            <a:r>
              <a:rPr sz="3200" dirty="0" smtClean="0"/>
              <a:t>.  </a:t>
            </a:r>
            <a:r>
              <a:rPr sz="3200" dirty="0"/>
              <a:t>Submit an updated Statement of Practices and Procedures</a:t>
            </a:r>
            <a:r>
              <a:rPr sz="2800" dirty="0"/>
              <a:t>.</a:t>
            </a:r>
          </a:p>
        </p:txBody>
      </p:sp>
    </p:spTree>
  </p:cSld>
  <p:clrMapOvr>
    <a:masterClrMapping/>
  </p:clrMapOvr>
  <p:transition spd="med"/>
  <p:timing>
    <p:tnLst>
      <p:par>
        <p:cTn id="1" dur="indefinite" restart="never" fill="hold"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 name="Policy regarding Registration and Supervision of Interns (now PLPCs/PLMFTs)…"/>
          <p:cNvSpPr txBox="1">
            <a:spLocks noGrp="1"/>
          </p:cNvSpPr>
          <p:nvPr>
            <p:ph type="title"/>
          </p:nvPr>
        </p:nvSpPr>
        <p:spPr>
          <a:xfrm>
            <a:off x="1104900" y="571500"/>
            <a:ext cx="10795000" cy="1638300"/>
          </a:xfrm>
          <a:prstGeom prst="rect">
            <a:avLst/>
          </a:prstGeom>
        </p:spPr>
        <p:txBody>
          <a:bodyPr/>
          <a:lstStyle/>
          <a:p>
            <a:pPr defTabSz="338835">
              <a:defRPr sz="4000">
                <a:solidFill>
                  <a:srgbClr val="767367"/>
                </a:solidFill>
                <a:effectLst>
                  <a:outerShdw blurRad="38100" dist="7366" dir="5400000" rotWithShape="0">
                    <a:srgbClr val="000000">
                      <a:alpha val="30000"/>
                    </a:srgbClr>
                  </a:outerShdw>
                </a:effectLst>
                <a:latin typeface="Baskerville"/>
                <a:ea typeface="Baskerville"/>
                <a:cs typeface="Baskerville"/>
                <a:sym typeface="Baskerville"/>
              </a:defRPr>
            </a:pPr>
            <a:r>
              <a:rPr dirty="0">
                <a:solidFill>
                  <a:srgbClr val="0070C0"/>
                </a:solidFill>
              </a:rPr>
              <a:t>Policy </a:t>
            </a:r>
            <a:r>
              <a:rPr lang="en-US" dirty="0" smtClean="0">
                <a:solidFill>
                  <a:srgbClr val="0070C0"/>
                </a:solidFill>
              </a:rPr>
              <a:t>R</a:t>
            </a:r>
            <a:r>
              <a:rPr dirty="0" smtClean="0">
                <a:solidFill>
                  <a:srgbClr val="0070C0"/>
                </a:solidFill>
              </a:rPr>
              <a:t>egarding </a:t>
            </a:r>
            <a:r>
              <a:rPr dirty="0">
                <a:solidFill>
                  <a:srgbClr val="0070C0"/>
                </a:solidFill>
              </a:rPr>
              <a:t>Registration and </a:t>
            </a:r>
            <a:r>
              <a:rPr dirty="0" smtClean="0">
                <a:solidFill>
                  <a:srgbClr val="0070C0"/>
                </a:solidFill>
              </a:rPr>
              <a:t>Supervision</a:t>
            </a:r>
            <a:r>
              <a:rPr lang="en-US" dirty="0" smtClean="0">
                <a:solidFill>
                  <a:srgbClr val="0070C0"/>
                </a:solidFill>
              </a:rPr>
              <a:t> for</a:t>
            </a:r>
            <a:r>
              <a:rPr dirty="0" smtClean="0">
                <a:solidFill>
                  <a:srgbClr val="0070C0"/>
                </a:solidFill>
              </a:rPr>
              <a:t> </a:t>
            </a:r>
            <a:r>
              <a:rPr lang="en-US" dirty="0" smtClean="0">
                <a:solidFill>
                  <a:srgbClr val="0070C0"/>
                </a:solidFill>
              </a:rPr>
              <a:t>PLMFTs / PLPC</a:t>
            </a:r>
            <a:r>
              <a:rPr dirty="0" smtClean="0">
                <a:solidFill>
                  <a:srgbClr val="0070C0"/>
                </a:solidFill>
              </a:rPr>
              <a:t>s</a:t>
            </a:r>
            <a:r>
              <a:rPr lang="en-US" dirty="0">
                <a:solidFill>
                  <a:srgbClr val="0070C0"/>
                </a:solidFill>
              </a:rPr>
              <a:t> </a:t>
            </a:r>
            <a:r>
              <a:rPr lang="en-US" dirty="0" smtClean="0">
                <a:solidFill>
                  <a:srgbClr val="0070C0"/>
                </a:solidFill>
              </a:rPr>
              <a:t>   </a:t>
            </a:r>
            <a:r>
              <a:rPr lang="en-US" dirty="0" smtClean="0"/>
              <a:t>(</a:t>
            </a:r>
            <a:r>
              <a:rPr dirty="0" smtClean="0"/>
              <a:t>Part 1</a:t>
            </a:r>
            <a:r>
              <a:rPr lang="en-US" dirty="0" smtClean="0"/>
              <a:t>)</a:t>
            </a:r>
            <a:endParaRPr dirty="0"/>
          </a:p>
        </p:txBody>
      </p:sp>
      <p:sp>
        <p:nvSpPr>
          <p:cNvPr id="213" name="In order to supervise PLPCs/PLMFTs, one must be an approved LPC-S/LMFT-S and approved by the LPC Board as the designated Supervisor for that PLPC/PLMFT. This Board approved Supervisor is responsible for ensuring that the PLPC/PLMFT is properly registered by the LPC Board.…"/>
          <p:cNvSpPr txBox="1">
            <a:spLocks noGrp="1"/>
          </p:cNvSpPr>
          <p:nvPr>
            <p:ph type="body" idx="1"/>
          </p:nvPr>
        </p:nvSpPr>
        <p:spPr>
          <a:xfrm>
            <a:off x="787400" y="2438401"/>
            <a:ext cx="11730753" cy="6934200"/>
          </a:xfrm>
          <a:prstGeom prst="rect">
            <a:avLst/>
          </a:prstGeom>
        </p:spPr>
        <p:txBody>
          <a:bodyPr/>
          <a:lstStyle/>
          <a:p>
            <a:pPr marL="450850" indent="-450850" defTabSz="414780">
              <a:lnSpc>
                <a:spcPct val="90000"/>
              </a:lnSpc>
              <a:spcBef>
                <a:spcPts val="2500"/>
              </a:spcBef>
              <a:buSzPct val="100000"/>
              <a:buAutoNum type="alphaUcPeriod"/>
              <a:defRPr sz="2500">
                <a:solidFill>
                  <a:srgbClr val="5E5E5E"/>
                </a:solidFill>
                <a:latin typeface="Hoefler Text"/>
                <a:ea typeface="Hoefler Text"/>
                <a:cs typeface="Hoefler Text"/>
                <a:sym typeface="Hoefler Text"/>
              </a:defRPr>
            </a:pPr>
            <a:r>
              <a:rPr sz="3000" dirty="0"/>
              <a:t>In order to supervise </a:t>
            </a:r>
            <a:r>
              <a:rPr lang="en-US" sz="3000" dirty="0" smtClean="0"/>
              <a:t>PLMFTs / PLPC</a:t>
            </a:r>
            <a:r>
              <a:rPr sz="3000" dirty="0" smtClean="0"/>
              <a:t>s</a:t>
            </a:r>
            <a:r>
              <a:rPr sz="3000" dirty="0"/>
              <a:t>, one must be an </a:t>
            </a:r>
            <a:r>
              <a:rPr lang="en-US" sz="3000" dirty="0" smtClean="0"/>
              <a:t>Board-A</a:t>
            </a:r>
            <a:r>
              <a:rPr sz="3000" dirty="0" smtClean="0"/>
              <a:t>pproved LMFT-S</a:t>
            </a:r>
            <a:r>
              <a:rPr lang="en-US" sz="3000" dirty="0" smtClean="0"/>
              <a:t> / LPC-S</a:t>
            </a:r>
            <a:r>
              <a:rPr sz="3000" dirty="0" smtClean="0"/>
              <a:t> </a:t>
            </a:r>
            <a:r>
              <a:rPr sz="3000" b="1" dirty="0"/>
              <a:t>and</a:t>
            </a:r>
            <a:r>
              <a:rPr sz="3000" dirty="0"/>
              <a:t> approved by the LPC Board as the designated Supervisor for that </a:t>
            </a:r>
            <a:r>
              <a:rPr lang="en-US" sz="3000" dirty="0" smtClean="0"/>
              <a:t>PLMFT / PLPC</a:t>
            </a:r>
            <a:r>
              <a:rPr sz="3000" dirty="0" smtClean="0"/>
              <a:t>. </a:t>
            </a:r>
            <a:r>
              <a:rPr sz="3000" dirty="0"/>
              <a:t>This Board approved Supervisor is responsible for ensuring that the </a:t>
            </a:r>
            <a:r>
              <a:rPr lang="en-US" sz="3000" dirty="0" smtClean="0"/>
              <a:t>PLMFT / PLPC</a:t>
            </a:r>
            <a:r>
              <a:rPr sz="3000" dirty="0" smtClean="0"/>
              <a:t> </a:t>
            </a:r>
            <a:r>
              <a:rPr sz="3000" dirty="0"/>
              <a:t>is properly registered by the LPC </a:t>
            </a:r>
            <a:r>
              <a:rPr sz="3000" dirty="0" smtClean="0"/>
              <a:t>Board</a:t>
            </a:r>
            <a:r>
              <a:rPr lang="en-US" sz="3000" dirty="0" smtClean="0"/>
              <a:t> before beginning supervision</a:t>
            </a:r>
            <a:r>
              <a:rPr sz="3000" dirty="0" smtClean="0"/>
              <a:t>.</a:t>
            </a:r>
            <a:r>
              <a:rPr lang="en-US" sz="3000" dirty="0" smtClean="0">
                <a:solidFill>
                  <a:srgbClr val="C00000"/>
                </a:solidFill>
              </a:rPr>
              <a:t>  </a:t>
            </a:r>
          </a:p>
          <a:p>
            <a:pPr marL="450850" indent="-450850" defTabSz="414780">
              <a:lnSpc>
                <a:spcPct val="90000"/>
              </a:lnSpc>
              <a:spcBef>
                <a:spcPts val="2500"/>
              </a:spcBef>
              <a:buSzPct val="100000"/>
              <a:buAutoNum type="alphaUcPeriod"/>
              <a:defRPr sz="2500">
                <a:solidFill>
                  <a:srgbClr val="5E5E5E"/>
                </a:solidFill>
                <a:latin typeface="Hoefler Text"/>
                <a:ea typeface="Hoefler Text"/>
                <a:cs typeface="Hoefler Text"/>
                <a:sym typeface="Hoefler Text"/>
              </a:defRPr>
            </a:pPr>
            <a:r>
              <a:rPr lang="en-US" sz="3000" b="1" dirty="0" smtClean="0"/>
              <a:t>Note!  </a:t>
            </a:r>
            <a:r>
              <a:rPr lang="en-US" sz="3000" dirty="0" smtClean="0"/>
              <a:t>You must seek a </a:t>
            </a:r>
            <a:r>
              <a:rPr lang="en-US" sz="3000" dirty="0" smtClean="0"/>
              <a:t>Board </a:t>
            </a:r>
            <a:r>
              <a:rPr lang="en-US" sz="3000" dirty="0" smtClean="0"/>
              <a:t>Approved Supervisor whose credentials match the provisional license you are seeking.</a:t>
            </a:r>
            <a:endParaRPr sz="3000" dirty="0"/>
          </a:p>
          <a:p>
            <a:pPr marL="450850" indent="-450850" defTabSz="414780">
              <a:lnSpc>
                <a:spcPct val="90000"/>
              </a:lnSpc>
              <a:spcBef>
                <a:spcPts val="2500"/>
              </a:spcBef>
              <a:buSzPct val="100000"/>
              <a:buAutoNum type="alphaUcPeriod"/>
              <a:defRPr sz="2500">
                <a:solidFill>
                  <a:srgbClr val="5E5E5E"/>
                </a:solidFill>
                <a:latin typeface="Hoefler Text"/>
                <a:ea typeface="Hoefler Text"/>
                <a:cs typeface="Hoefler Text"/>
                <a:sym typeface="Hoefler Text"/>
              </a:defRPr>
            </a:pPr>
            <a:r>
              <a:rPr sz="3000" dirty="0"/>
              <a:t>Individuals practicing mental health counseling without registering as a </a:t>
            </a:r>
            <a:r>
              <a:rPr lang="en-US" sz="3000" dirty="0" smtClean="0"/>
              <a:t>PLMFT / PLPC</a:t>
            </a:r>
            <a:r>
              <a:rPr sz="3000" dirty="0" smtClean="0"/>
              <a:t> </a:t>
            </a:r>
            <a:r>
              <a:rPr sz="3000" dirty="0"/>
              <a:t>will be issued a formal Cease and Desist order. Employers who hire such individuals to conduct mental health counseling will receive a Cease and Desist letter</a:t>
            </a:r>
            <a:r>
              <a:rPr sz="3000" dirty="0" smtClean="0"/>
              <a:t>.</a:t>
            </a:r>
            <a:endParaRPr sz="3000" dirty="0"/>
          </a:p>
        </p:txBody>
      </p:sp>
    </p:spTree>
  </p:cSld>
  <p:clrMapOvr>
    <a:masterClrMapping/>
  </p:clrMapOvr>
  <p:transition spd="med"/>
  <p:timing>
    <p:tnLst>
      <p:par>
        <p:cTn id="1" dur="indefinite" restart="never" fill="hold"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Today's Presentation"/>
          <p:cNvSpPr txBox="1">
            <a:spLocks noGrp="1"/>
          </p:cNvSpPr>
          <p:nvPr>
            <p:ph type="title"/>
          </p:nvPr>
        </p:nvSpPr>
        <p:spPr>
          <a:xfrm>
            <a:off x="1104900" y="571500"/>
            <a:ext cx="10795000" cy="1714500"/>
          </a:xfrm>
          <a:prstGeom prst="rect">
            <a:avLst/>
          </a:prstGeom>
        </p:spPr>
        <p:txBody>
          <a:bodyPr>
            <a:normAutofit/>
          </a:bodyPr>
          <a:lstStyle/>
          <a:p>
            <a:r>
              <a:rPr sz="5400" b="1" dirty="0" smtClean="0">
                <a:solidFill>
                  <a:srgbClr val="2626BE"/>
                </a:solidFill>
              </a:rPr>
              <a:t>Presentation</a:t>
            </a:r>
            <a:r>
              <a:rPr lang="en-US" sz="5400" b="1" dirty="0" smtClean="0">
                <a:solidFill>
                  <a:srgbClr val="2626BE"/>
                </a:solidFill>
              </a:rPr>
              <a:t> Objectives</a:t>
            </a:r>
            <a:endParaRPr sz="5400" b="1" dirty="0">
              <a:solidFill>
                <a:srgbClr val="2626BE"/>
              </a:solidFill>
            </a:endParaRPr>
          </a:p>
        </p:txBody>
      </p:sp>
      <p:sp>
        <p:nvSpPr>
          <p:cNvPr id="133" name="Alert Supervisors &amp; Supervisees to major rule revisions.…"/>
          <p:cNvSpPr txBox="1">
            <a:spLocks noGrp="1"/>
          </p:cNvSpPr>
          <p:nvPr>
            <p:ph type="body" idx="1"/>
          </p:nvPr>
        </p:nvSpPr>
        <p:spPr>
          <a:xfrm>
            <a:off x="1104900" y="2286000"/>
            <a:ext cx="10795000" cy="5029200"/>
          </a:xfrm>
          <a:prstGeom prst="rect">
            <a:avLst/>
          </a:prstGeom>
        </p:spPr>
        <p:txBody>
          <a:bodyPr/>
          <a:lstStyle/>
          <a:p>
            <a:pPr marL="423332" indent="-423332">
              <a:spcBef>
                <a:spcPts val="0"/>
              </a:spcBef>
              <a:buBlip>
                <a:blip r:embed="rId2"/>
              </a:buBlip>
              <a:defRPr sz="4000" b="1"/>
            </a:pPr>
            <a:r>
              <a:rPr dirty="0"/>
              <a:t>Alert Supervisors &amp; Supervisees to major </a:t>
            </a:r>
            <a:r>
              <a:rPr dirty="0" smtClean="0"/>
              <a:t>rule</a:t>
            </a:r>
            <a:r>
              <a:rPr lang="en-US" dirty="0" smtClean="0"/>
              <a:t>s</a:t>
            </a:r>
            <a:r>
              <a:rPr sz="4600" dirty="0" smtClean="0"/>
              <a:t> </a:t>
            </a:r>
            <a:r>
              <a:rPr lang="en-US" sz="4000" dirty="0" smtClean="0"/>
              <a:t>that guide the supervision of PLMFTs and PLPCs</a:t>
            </a:r>
          </a:p>
          <a:p>
            <a:pPr marL="0" indent="0">
              <a:spcBef>
                <a:spcPts val="0"/>
              </a:spcBef>
              <a:buNone/>
              <a:defRPr sz="4000" b="1"/>
            </a:pPr>
            <a:endParaRPr lang="en-US" sz="4000" dirty="0"/>
          </a:p>
          <a:p>
            <a:pPr marL="423332" indent="-423332">
              <a:spcBef>
                <a:spcPts val="0"/>
              </a:spcBef>
              <a:buBlip>
                <a:blip r:embed="rId2"/>
              </a:buBlip>
              <a:defRPr sz="4000" b="1"/>
            </a:pPr>
            <a:r>
              <a:rPr lang="en-US" sz="4000" dirty="0" smtClean="0"/>
              <a:t>Define roles and responsibility of Supervisors &amp; Supervisees</a:t>
            </a:r>
            <a:endParaRPr dirty="0"/>
          </a:p>
          <a:p>
            <a:pPr marL="0" indent="0">
              <a:spcBef>
                <a:spcPts val="0"/>
              </a:spcBef>
              <a:buNone/>
              <a:defRPr sz="4000" b="1"/>
            </a:pPr>
            <a:endParaRPr lang="en-US" dirty="0" smtClean="0"/>
          </a:p>
          <a:p>
            <a:pPr marL="423332" indent="-423332">
              <a:spcBef>
                <a:spcPts val="0"/>
              </a:spcBef>
              <a:buBlip>
                <a:blip r:embed="rId2"/>
              </a:buBlip>
              <a:defRPr sz="4000" b="1"/>
            </a:pPr>
            <a:r>
              <a:rPr dirty="0" smtClean="0"/>
              <a:t>Introduce </a:t>
            </a:r>
            <a:r>
              <a:rPr dirty="0"/>
              <a:t>the LMFT Supervision Handbook </a:t>
            </a:r>
            <a:endParaRPr lang="en-US" dirty="0" smtClean="0"/>
          </a:p>
          <a:p>
            <a:pPr marL="423332" indent="-423332">
              <a:spcBef>
                <a:spcPts val="0"/>
              </a:spcBef>
              <a:buBlip>
                <a:blip r:embed="rId2"/>
              </a:buBlip>
              <a:defRPr sz="4000" b="1"/>
            </a:pPr>
            <a:endParaRPr lang="en-US" dirty="0"/>
          </a:p>
          <a:p>
            <a:pPr marL="423332" indent="-423332">
              <a:spcBef>
                <a:spcPts val="0"/>
              </a:spcBef>
              <a:buBlip>
                <a:blip r:embed="rId2"/>
              </a:buBlip>
              <a:defRPr sz="4000" b="1"/>
            </a:pPr>
            <a:endParaRPr dirty="0"/>
          </a:p>
        </p:txBody>
      </p:sp>
    </p:spTree>
  </p:cSld>
  <p:clrMapOvr>
    <a:masterClrMapping/>
  </p:clrMapOvr>
  <p:transition spd="med"/>
  <p:timing>
    <p:tnLst>
      <p:par>
        <p:cTn id="1" dur="indefinite" restart="never" fill="hold"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Policy regarding Registration and Supervision of Interns (now PLPCs/PLMFTs)…"/>
          <p:cNvSpPr txBox="1">
            <a:spLocks noGrp="1"/>
          </p:cNvSpPr>
          <p:nvPr>
            <p:ph type="title"/>
          </p:nvPr>
        </p:nvSpPr>
        <p:spPr>
          <a:xfrm>
            <a:off x="1104900" y="571500"/>
            <a:ext cx="10795000" cy="1562100"/>
          </a:xfrm>
          <a:prstGeom prst="rect">
            <a:avLst/>
          </a:prstGeom>
        </p:spPr>
        <p:txBody>
          <a:bodyPr/>
          <a:lstStyle/>
          <a:p>
            <a:pPr defTabSz="338835">
              <a:defRPr sz="4000">
                <a:solidFill>
                  <a:srgbClr val="767367"/>
                </a:solidFill>
                <a:effectLst>
                  <a:outerShdw blurRad="38100" dist="7366" dir="5400000" rotWithShape="0">
                    <a:srgbClr val="000000">
                      <a:alpha val="30000"/>
                    </a:srgbClr>
                  </a:outerShdw>
                </a:effectLst>
                <a:latin typeface="Baskerville"/>
                <a:ea typeface="Baskerville"/>
                <a:cs typeface="Baskerville"/>
                <a:sym typeface="Baskerville"/>
              </a:defRPr>
            </a:pPr>
            <a:r>
              <a:rPr dirty="0">
                <a:solidFill>
                  <a:srgbClr val="0070C0"/>
                </a:solidFill>
              </a:rPr>
              <a:t>Policy regarding Registration and Supervision </a:t>
            </a:r>
            <a:r>
              <a:rPr lang="en-US" dirty="0" smtClean="0">
                <a:solidFill>
                  <a:srgbClr val="0070C0"/>
                </a:solidFill>
              </a:rPr>
              <a:t>for PLMFTs / PLPCs   </a:t>
            </a:r>
            <a:r>
              <a:rPr lang="en-US" dirty="0" smtClean="0"/>
              <a:t>(</a:t>
            </a:r>
            <a:r>
              <a:rPr dirty="0" smtClean="0"/>
              <a:t>Part 2</a:t>
            </a:r>
            <a:r>
              <a:rPr lang="en-US" dirty="0" smtClean="0"/>
              <a:t>)</a:t>
            </a:r>
            <a:endParaRPr dirty="0"/>
          </a:p>
        </p:txBody>
      </p:sp>
      <p:sp>
        <p:nvSpPr>
          <p:cNvPr id="217" name="The Consent Agreement will be based upon the time that the PLPC/PLMFT was engaged in the unlawful practice of counseling.…"/>
          <p:cNvSpPr txBox="1">
            <a:spLocks noGrp="1"/>
          </p:cNvSpPr>
          <p:nvPr>
            <p:ph type="body" idx="1"/>
          </p:nvPr>
        </p:nvSpPr>
        <p:spPr>
          <a:xfrm>
            <a:off x="1104900" y="2209800"/>
            <a:ext cx="10795000" cy="7543800"/>
          </a:xfrm>
          <a:prstGeom prst="rect">
            <a:avLst/>
          </a:prstGeom>
        </p:spPr>
        <p:txBody>
          <a:bodyPr>
            <a:noAutofit/>
          </a:bodyPr>
          <a:lstStyle/>
          <a:p>
            <a:pPr marL="0" indent="0" defTabSz="414780">
              <a:spcBef>
                <a:spcPts val="2500"/>
              </a:spcBef>
              <a:buSzPct val="100000"/>
              <a:buNone/>
              <a:defRPr sz="2500">
                <a:solidFill>
                  <a:srgbClr val="5E5E5E"/>
                </a:solidFill>
                <a:latin typeface="Hoefler Text"/>
                <a:ea typeface="Hoefler Text"/>
                <a:cs typeface="Hoefler Text"/>
                <a:sym typeface="Hoefler Text"/>
              </a:defRPr>
            </a:pPr>
            <a:r>
              <a:rPr lang="en-US" sz="3000" b="1" dirty="0"/>
              <a:t>If an individual who registers and is approved as a PLMFT / PLPC is found to have practiced mental health counseling for a period of time prior to receiving a Provisional License</a:t>
            </a:r>
            <a:r>
              <a:rPr lang="en-US" sz="3000" b="1" dirty="0" smtClean="0"/>
              <a:t>, </a:t>
            </a:r>
            <a:r>
              <a:rPr lang="en-US" sz="3000" b="1" dirty="0"/>
              <a:t>that individual will be subject to disciplinary action by the LPC Board, specifically a Consent Order</a:t>
            </a:r>
            <a:r>
              <a:rPr lang="en-US" sz="3200" b="1" dirty="0" smtClean="0"/>
              <a:t>.</a:t>
            </a:r>
            <a:endParaRPr lang="en-US" sz="3000" b="1" dirty="0" smtClean="0"/>
          </a:p>
          <a:p>
            <a:pPr marL="450850" indent="-450850" defTabSz="414780">
              <a:lnSpc>
                <a:spcPct val="90000"/>
              </a:lnSpc>
              <a:spcBef>
                <a:spcPts val="2500"/>
              </a:spcBef>
              <a:buSzPct val="100000"/>
              <a:buAutoNum type="alphaUcPeriod"/>
              <a:defRPr sz="2500">
                <a:solidFill>
                  <a:srgbClr val="5E5E5E"/>
                </a:solidFill>
                <a:latin typeface="Hoefler Text"/>
                <a:ea typeface="Hoefler Text"/>
                <a:cs typeface="Hoefler Text"/>
                <a:sym typeface="Hoefler Text"/>
              </a:defRPr>
            </a:pPr>
            <a:r>
              <a:rPr sz="3000" b="1" dirty="0" smtClean="0"/>
              <a:t>The </a:t>
            </a:r>
            <a:r>
              <a:rPr sz="3000" b="1" dirty="0"/>
              <a:t>Consent </a:t>
            </a:r>
            <a:r>
              <a:rPr lang="en-US" sz="3000" b="1" dirty="0" smtClean="0"/>
              <a:t>Order</a:t>
            </a:r>
            <a:r>
              <a:rPr sz="3000" b="1" dirty="0" smtClean="0"/>
              <a:t> </a:t>
            </a:r>
            <a:r>
              <a:rPr sz="3000" b="1" dirty="0"/>
              <a:t>will be based upon the time that the </a:t>
            </a:r>
            <a:r>
              <a:rPr lang="en-US" sz="3000" b="1" dirty="0" smtClean="0"/>
              <a:t>PLMFT / PLPC</a:t>
            </a:r>
            <a:r>
              <a:rPr sz="3000" b="1" dirty="0" smtClean="0"/>
              <a:t> </a:t>
            </a:r>
            <a:r>
              <a:rPr sz="3000" b="1" dirty="0"/>
              <a:t>was engaged in the unlawful practice of counseling.</a:t>
            </a:r>
          </a:p>
          <a:p>
            <a:pPr marL="450850" indent="-450850" defTabSz="414780">
              <a:lnSpc>
                <a:spcPct val="90000"/>
              </a:lnSpc>
              <a:spcBef>
                <a:spcPts val="2500"/>
              </a:spcBef>
              <a:buSzPct val="100000"/>
              <a:buAutoNum type="alphaUcPeriod"/>
              <a:defRPr sz="2500">
                <a:solidFill>
                  <a:srgbClr val="5E5E5E"/>
                </a:solidFill>
                <a:latin typeface="Hoefler Text"/>
                <a:ea typeface="Hoefler Text"/>
                <a:cs typeface="Hoefler Text"/>
                <a:sym typeface="Hoefler Text"/>
              </a:defRPr>
            </a:pPr>
            <a:r>
              <a:rPr sz="3000" b="1" dirty="0" smtClean="0"/>
              <a:t>This </a:t>
            </a:r>
            <a:r>
              <a:rPr sz="3000" b="1" dirty="0"/>
              <a:t>will be a public reprimand.</a:t>
            </a:r>
          </a:p>
          <a:p>
            <a:pPr marL="450850" indent="-450850" defTabSz="414780">
              <a:lnSpc>
                <a:spcPct val="90000"/>
              </a:lnSpc>
              <a:spcBef>
                <a:spcPts val="2500"/>
              </a:spcBef>
              <a:buSzPct val="100000"/>
              <a:buAutoNum type="alphaUcPeriod"/>
              <a:defRPr sz="2500">
                <a:solidFill>
                  <a:srgbClr val="5E5E5E"/>
                </a:solidFill>
                <a:latin typeface="Hoefler Text"/>
                <a:ea typeface="Hoefler Text"/>
                <a:cs typeface="Hoefler Text"/>
                <a:sym typeface="Hoefler Text"/>
              </a:defRPr>
            </a:pPr>
            <a:r>
              <a:rPr sz="3000" b="1" dirty="0"/>
              <a:t>Failure to agree or comply with the Consent Order will result in suspension of the applicant's status and denial of the </a:t>
            </a:r>
            <a:r>
              <a:rPr lang="en-US" sz="3000" b="1" dirty="0" smtClean="0"/>
              <a:t>PLMFT / PLPC</a:t>
            </a:r>
            <a:r>
              <a:rPr sz="3000" b="1" dirty="0" smtClean="0"/>
              <a:t> </a:t>
            </a:r>
            <a:r>
              <a:rPr sz="3000" b="1" dirty="0"/>
              <a:t>credential until such time as the Board receives and approves documentation that all Board requirements have been completed.</a:t>
            </a:r>
          </a:p>
        </p:txBody>
      </p:sp>
    </p:spTree>
  </p:cSld>
  <p:clrMapOvr>
    <a:masterClrMapping/>
  </p:clrMapOvr>
  <p:transition spd="med"/>
  <p:timing>
    <p:tnLst>
      <p:par>
        <p:cTn id="1" dur="indefinite" restart="never" fill="hold"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 name="Policy regarding Registration and Supervision of Interns (now PLPCs/PLMFTs)…"/>
          <p:cNvSpPr txBox="1">
            <a:spLocks noGrp="1"/>
          </p:cNvSpPr>
          <p:nvPr>
            <p:ph type="title"/>
          </p:nvPr>
        </p:nvSpPr>
        <p:spPr>
          <a:xfrm>
            <a:off x="1104900" y="571501"/>
            <a:ext cx="10795000" cy="1638300"/>
          </a:xfrm>
          <a:prstGeom prst="rect">
            <a:avLst/>
          </a:prstGeom>
        </p:spPr>
        <p:txBody>
          <a:bodyPr/>
          <a:lstStyle/>
          <a:p>
            <a:pPr defTabSz="338835">
              <a:defRPr sz="4000">
                <a:solidFill>
                  <a:srgbClr val="767367"/>
                </a:solidFill>
                <a:effectLst>
                  <a:outerShdw blurRad="38100" dist="7366" dir="5400000" rotWithShape="0">
                    <a:srgbClr val="000000">
                      <a:alpha val="30000"/>
                    </a:srgbClr>
                  </a:outerShdw>
                </a:effectLst>
                <a:latin typeface="Baskerville"/>
                <a:ea typeface="Baskerville"/>
                <a:cs typeface="Baskerville"/>
                <a:sym typeface="Baskerville"/>
              </a:defRPr>
            </a:pPr>
            <a:r>
              <a:rPr dirty="0">
                <a:solidFill>
                  <a:srgbClr val="0070C0"/>
                </a:solidFill>
              </a:rPr>
              <a:t>Policy regarding Registration and Supervision </a:t>
            </a:r>
            <a:r>
              <a:rPr lang="en-US" dirty="0" smtClean="0">
                <a:solidFill>
                  <a:srgbClr val="0070C0"/>
                </a:solidFill>
              </a:rPr>
              <a:t>for PLMFTs / PLPC</a:t>
            </a:r>
            <a:r>
              <a:rPr dirty="0" smtClean="0">
                <a:solidFill>
                  <a:srgbClr val="0070C0"/>
                </a:solidFill>
              </a:rPr>
              <a:t>s</a:t>
            </a:r>
            <a:r>
              <a:rPr lang="en-US" dirty="0">
                <a:solidFill>
                  <a:srgbClr val="0070C0"/>
                </a:solidFill>
              </a:rPr>
              <a:t> </a:t>
            </a:r>
            <a:r>
              <a:rPr lang="en-US" dirty="0" smtClean="0">
                <a:solidFill>
                  <a:srgbClr val="0070C0"/>
                </a:solidFill>
              </a:rPr>
              <a:t> </a:t>
            </a:r>
            <a:r>
              <a:rPr lang="en-US" dirty="0" smtClean="0"/>
              <a:t> (</a:t>
            </a:r>
            <a:r>
              <a:rPr dirty="0" smtClean="0"/>
              <a:t>Part 3</a:t>
            </a:r>
            <a:r>
              <a:rPr lang="en-US" dirty="0" smtClean="0"/>
              <a:t>)</a:t>
            </a:r>
            <a:endParaRPr dirty="0"/>
          </a:p>
        </p:txBody>
      </p:sp>
      <p:sp>
        <p:nvSpPr>
          <p:cNvPr id="221" name="LPC/LMFT Supervisors are also held accountable for their Supervision of PLPCs/PLMFTs.…"/>
          <p:cNvSpPr txBox="1">
            <a:spLocks noGrp="1"/>
          </p:cNvSpPr>
          <p:nvPr>
            <p:ph type="body" idx="1"/>
          </p:nvPr>
        </p:nvSpPr>
        <p:spPr>
          <a:xfrm>
            <a:off x="635000" y="2209801"/>
            <a:ext cx="11646381" cy="7239000"/>
          </a:xfrm>
          <a:prstGeom prst="rect">
            <a:avLst/>
          </a:prstGeom>
        </p:spPr>
        <p:txBody>
          <a:bodyPr>
            <a:noAutofit/>
          </a:bodyPr>
          <a:lstStyle/>
          <a:p>
            <a:pPr marL="0" indent="0" defTabSz="368045">
              <a:spcBef>
                <a:spcPts val="2200"/>
              </a:spcBef>
              <a:buSzPct val="100000"/>
              <a:buNone/>
              <a:defRPr sz="2200">
                <a:solidFill>
                  <a:srgbClr val="5E5E5E"/>
                </a:solidFill>
                <a:latin typeface="Hoefler Text"/>
                <a:ea typeface="Hoefler Text"/>
                <a:cs typeface="Hoefler Text"/>
                <a:sym typeface="Hoefler Text"/>
              </a:defRPr>
            </a:pPr>
            <a:r>
              <a:rPr sz="3200" b="1" dirty="0" smtClean="0"/>
              <a:t>Supervisors </a:t>
            </a:r>
            <a:r>
              <a:rPr lang="en-US" sz="3200" b="1" dirty="0" smtClean="0"/>
              <a:t>and provisional licensees </a:t>
            </a:r>
            <a:r>
              <a:rPr sz="3200" b="1" dirty="0" smtClean="0"/>
              <a:t>are </a:t>
            </a:r>
            <a:r>
              <a:rPr sz="3200" b="1" dirty="0"/>
              <a:t>held accountable for </a:t>
            </a:r>
            <a:r>
              <a:rPr sz="3200" b="1" dirty="0" smtClean="0"/>
              <a:t>the </a:t>
            </a:r>
            <a:r>
              <a:rPr sz="3200" b="1" dirty="0"/>
              <a:t>Supervision of </a:t>
            </a:r>
            <a:r>
              <a:rPr lang="en-US" sz="3200" b="1" dirty="0" smtClean="0"/>
              <a:t>PLMFT / PLPC</a:t>
            </a:r>
            <a:r>
              <a:rPr sz="3200" b="1" dirty="0" smtClean="0"/>
              <a:t>s</a:t>
            </a:r>
            <a:r>
              <a:rPr sz="3200" b="1" dirty="0" smtClean="0">
                <a:solidFill>
                  <a:srgbClr val="C00000"/>
                </a:solidFill>
              </a:rPr>
              <a:t>  </a:t>
            </a:r>
            <a:endParaRPr lang="en-US" sz="3200" b="1" dirty="0">
              <a:solidFill>
                <a:srgbClr val="C00000"/>
              </a:solidFill>
            </a:endParaRPr>
          </a:p>
          <a:p>
            <a:pPr marL="887744" lvl="1" indent="-400049" defTabSz="368045">
              <a:spcBef>
                <a:spcPts val="2200"/>
              </a:spcBef>
              <a:buSzPct val="100000"/>
              <a:buAutoNum type="alphaUcPeriod"/>
              <a:defRPr sz="2200">
                <a:solidFill>
                  <a:srgbClr val="5E5E5E"/>
                </a:solidFill>
                <a:latin typeface="Hoefler Text"/>
                <a:ea typeface="Hoefler Text"/>
                <a:cs typeface="Hoefler Text"/>
                <a:sym typeface="Hoefler Text"/>
              </a:defRPr>
            </a:pPr>
            <a:r>
              <a:rPr sz="2773" b="1" dirty="0" smtClean="0"/>
              <a:t>It </a:t>
            </a:r>
            <a:r>
              <a:rPr sz="2773" b="1" dirty="0"/>
              <a:t>is important that </a:t>
            </a:r>
            <a:r>
              <a:rPr sz="2773" b="1" dirty="0" smtClean="0"/>
              <a:t>LPC</a:t>
            </a:r>
            <a:r>
              <a:rPr lang="en-US" sz="2773" b="1" dirty="0" smtClean="0"/>
              <a:t> </a:t>
            </a:r>
            <a:r>
              <a:rPr sz="2773" b="1" dirty="0" smtClean="0"/>
              <a:t>/</a:t>
            </a:r>
            <a:r>
              <a:rPr lang="en-US" sz="2773" b="1" dirty="0" smtClean="0"/>
              <a:t> </a:t>
            </a:r>
            <a:r>
              <a:rPr sz="2773" b="1" dirty="0" smtClean="0"/>
              <a:t>LMFT </a:t>
            </a:r>
            <a:r>
              <a:rPr sz="2773" b="1" dirty="0"/>
              <a:t>Supervisors receive official notification from the LPC Board regarding the approval of their Supervision of the </a:t>
            </a:r>
            <a:r>
              <a:rPr sz="2773" b="1" dirty="0" smtClean="0"/>
              <a:t>PLPC</a:t>
            </a:r>
            <a:r>
              <a:rPr lang="en-US" sz="2773" b="1" dirty="0" smtClean="0"/>
              <a:t> </a:t>
            </a:r>
            <a:r>
              <a:rPr sz="2773" b="1" dirty="0" smtClean="0"/>
              <a:t>/</a:t>
            </a:r>
            <a:r>
              <a:rPr lang="en-US" sz="2773" b="1" dirty="0" smtClean="0"/>
              <a:t> PLMFT</a:t>
            </a:r>
            <a:r>
              <a:rPr sz="2773" b="1" dirty="0" smtClean="0"/>
              <a:t>.</a:t>
            </a:r>
            <a:endParaRPr lang="en-US" sz="2773" b="1" dirty="0"/>
          </a:p>
          <a:p>
            <a:pPr marL="887744" lvl="1" indent="-400049" defTabSz="368045">
              <a:spcBef>
                <a:spcPts val="2200"/>
              </a:spcBef>
              <a:buSzPct val="100000"/>
              <a:buAutoNum type="alphaUcPeriod"/>
              <a:defRPr sz="2200">
                <a:solidFill>
                  <a:srgbClr val="5E5E5E"/>
                </a:solidFill>
                <a:latin typeface="Hoefler Text"/>
                <a:ea typeface="Hoefler Text"/>
                <a:cs typeface="Hoefler Text"/>
                <a:sym typeface="Hoefler Text"/>
              </a:defRPr>
            </a:pPr>
            <a:r>
              <a:rPr sz="3200" b="1" dirty="0" smtClean="0"/>
              <a:t>Supervisors </a:t>
            </a:r>
            <a:r>
              <a:rPr sz="3200" b="1" dirty="0"/>
              <a:t>who supervise </a:t>
            </a:r>
            <a:r>
              <a:rPr lang="en-US" sz="3200" b="1" dirty="0" smtClean="0"/>
              <a:t>PLMFT /  PLPC</a:t>
            </a:r>
            <a:r>
              <a:rPr sz="3200" b="1" dirty="0" smtClean="0"/>
              <a:t>s </a:t>
            </a:r>
            <a:r>
              <a:rPr sz="3200" b="1" dirty="0"/>
              <a:t>that have NOT received written Board approval designating them as the </a:t>
            </a:r>
            <a:r>
              <a:rPr lang="en-US" sz="3200" b="1" dirty="0" smtClean="0"/>
              <a:t>PLMFT / PLPC</a:t>
            </a:r>
            <a:r>
              <a:rPr sz="3200" b="1" dirty="0" smtClean="0"/>
              <a:t>'s </a:t>
            </a:r>
            <a:r>
              <a:rPr sz="3200" b="1" dirty="0"/>
              <a:t>supervisor will receive a formal sanction. This will be at a minimum a $200 fine and a public reprimand</a:t>
            </a:r>
            <a:r>
              <a:rPr sz="3200" b="1" dirty="0" smtClean="0"/>
              <a:t>.</a:t>
            </a:r>
            <a:endParaRPr lang="en-US" sz="3200" b="1" dirty="0" smtClean="0"/>
          </a:p>
          <a:p>
            <a:pPr marL="887744" lvl="1" indent="-400049" defTabSz="368045">
              <a:spcBef>
                <a:spcPts val="2200"/>
              </a:spcBef>
              <a:buSzPct val="100000"/>
              <a:buFont typeface="Arial" panose="020B0604020202020204" pitchFamily="34" charset="0"/>
              <a:buAutoNum type="alphaUcPeriod"/>
              <a:defRPr sz="2200">
                <a:solidFill>
                  <a:srgbClr val="5E5E5E"/>
                </a:solidFill>
                <a:latin typeface="Hoefler Text"/>
                <a:ea typeface="Hoefler Text"/>
                <a:cs typeface="Hoefler Text"/>
                <a:sym typeface="Hoefler Text"/>
              </a:defRPr>
            </a:pPr>
            <a:r>
              <a:rPr lang="en-US" sz="3200" b="1" dirty="0"/>
              <a:t>LPC-S / LMFT-S insures that PLMFT / PLPC maintain adequate records of their supervised experience.</a:t>
            </a:r>
          </a:p>
          <a:p>
            <a:pPr marL="887744" lvl="1" indent="-400049" defTabSz="368045">
              <a:spcBef>
                <a:spcPts val="2200"/>
              </a:spcBef>
              <a:buSzPct val="100000"/>
              <a:buAutoNum type="alphaUcPeriod"/>
              <a:defRPr sz="2200">
                <a:solidFill>
                  <a:srgbClr val="5E5E5E"/>
                </a:solidFill>
                <a:latin typeface="Hoefler Text"/>
                <a:ea typeface="Hoefler Text"/>
                <a:cs typeface="Hoefler Text"/>
                <a:sym typeface="Hoefler Text"/>
              </a:defRPr>
            </a:pPr>
            <a:endParaRPr sz="3200" b="1" dirty="0"/>
          </a:p>
        </p:txBody>
      </p:sp>
    </p:spTree>
  </p:cSld>
  <p:clrMapOvr>
    <a:masterClrMapping/>
  </p:clrMapOvr>
  <p:transition spd="med"/>
  <p:timing>
    <p:tnLst>
      <p:par>
        <p:cTn id="1" dur="indefinite" restart="never" fill="hold"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 name="Policy regarding Registration and Supervision of Interns (now PLPCs/PLMFTs)…"/>
          <p:cNvSpPr txBox="1">
            <a:spLocks noGrp="1"/>
          </p:cNvSpPr>
          <p:nvPr>
            <p:ph type="title"/>
          </p:nvPr>
        </p:nvSpPr>
        <p:spPr>
          <a:xfrm>
            <a:off x="1104900" y="678880"/>
            <a:ext cx="10795000" cy="1530920"/>
          </a:xfrm>
          <a:prstGeom prst="rect">
            <a:avLst/>
          </a:prstGeom>
        </p:spPr>
        <p:txBody>
          <a:bodyPr/>
          <a:lstStyle/>
          <a:p>
            <a:pPr defTabSz="338835">
              <a:defRPr sz="4000">
                <a:solidFill>
                  <a:srgbClr val="767367"/>
                </a:solidFill>
                <a:effectLst>
                  <a:outerShdw blurRad="38100" dist="7366" dir="5400000" rotWithShape="0">
                    <a:srgbClr val="000000">
                      <a:alpha val="30000"/>
                    </a:srgbClr>
                  </a:outerShdw>
                </a:effectLst>
                <a:latin typeface="Baskerville"/>
                <a:ea typeface="Baskerville"/>
                <a:cs typeface="Baskerville"/>
                <a:sym typeface="Baskerville"/>
              </a:defRPr>
            </a:pPr>
            <a:r>
              <a:rPr dirty="0">
                <a:solidFill>
                  <a:srgbClr val="2626BE"/>
                </a:solidFill>
              </a:rPr>
              <a:t>Policy regarding Registration and Supervision </a:t>
            </a:r>
            <a:r>
              <a:rPr lang="en-US" dirty="0" smtClean="0">
                <a:solidFill>
                  <a:srgbClr val="2626BE"/>
                </a:solidFill>
              </a:rPr>
              <a:t>for PLMFTs / PLPC</a:t>
            </a:r>
            <a:r>
              <a:rPr dirty="0" smtClean="0">
                <a:solidFill>
                  <a:srgbClr val="2626BE"/>
                </a:solidFill>
              </a:rPr>
              <a:t>s)</a:t>
            </a:r>
            <a:r>
              <a:rPr lang="en-US" dirty="0" smtClean="0">
                <a:solidFill>
                  <a:srgbClr val="2626BE"/>
                </a:solidFill>
              </a:rPr>
              <a:t>    </a:t>
            </a:r>
            <a:r>
              <a:rPr lang="en-US" dirty="0" smtClean="0"/>
              <a:t>(</a:t>
            </a:r>
            <a:r>
              <a:rPr dirty="0" smtClean="0"/>
              <a:t>Part 4</a:t>
            </a:r>
            <a:r>
              <a:rPr lang="en-US" dirty="0" smtClean="0"/>
              <a:t>)</a:t>
            </a:r>
            <a:endParaRPr dirty="0"/>
          </a:p>
        </p:txBody>
      </p:sp>
      <p:sp>
        <p:nvSpPr>
          <p:cNvPr id="225" name="Supervisors who supervise PLPCs/PLMFTs who are not registered with the Board will receive a formal sanction via Consent Agreement. This will include a minimum of a public reprimand and a $200 fine.…"/>
          <p:cNvSpPr txBox="1">
            <a:spLocks noGrp="1"/>
          </p:cNvSpPr>
          <p:nvPr>
            <p:ph type="body" idx="1"/>
          </p:nvPr>
        </p:nvSpPr>
        <p:spPr>
          <a:xfrm>
            <a:off x="1104900" y="2485380"/>
            <a:ext cx="10795000" cy="6658619"/>
          </a:xfrm>
          <a:prstGeom prst="rect">
            <a:avLst/>
          </a:prstGeom>
        </p:spPr>
        <p:txBody>
          <a:bodyPr>
            <a:normAutofit/>
          </a:bodyPr>
          <a:lstStyle/>
          <a:p>
            <a:pPr marL="450850" indent="-450850" defTabSz="414780">
              <a:spcBef>
                <a:spcPts val="2500"/>
              </a:spcBef>
              <a:buSzPct val="100000"/>
              <a:buAutoNum type="alphaUcPeriod"/>
              <a:defRPr sz="2500">
                <a:solidFill>
                  <a:srgbClr val="5E5E5E"/>
                </a:solidFill>
                <a:latin typeface="Hoefler Text"/>
                <a:ea typeface="Hoefler Text"/>
                <a:cs typeface="Hoefler Text"/>
                <a:sym typeface="Hoefler Text"/>
              </a:defRPr>
            </a:pPr>
            <a:r>
              <a:rPr lang="en-US" sz="3400" b="1" dirty="0"/>
              <a:t> </a:t>
            </a:r>
            <a:r>
              <a:rPr lang="en-US" sz="3400" dirty="0"/>
              <a:t>If a PLMFT / PLPC received supervision from a LPC-S / LMFT-S who is NOT approved by the LPC Board, they will not be able to count the accrued supervision hours and will receive a Letter of Reprimand which is a classified, informal Disciplinary action. </a:t>
            </a:r>
          </a:p>
          <a:p>
            <a:pPr marL="450850" indent="-450850" defTabSz="414780">
              <a:spcBef>
                <a:spcPts val="2500"/>
              </a:spcBef>
              <a:buSzPct val="100000"/>
              <a:buAutoNum type="alphaUcPeriod"/>
              <a:defRPr sz="2500">
                <a:solidFill>
                  <a:srgbClr val="5E5E5E"/>
                </a:solidFill>
                <a:latin typeface="Hoefler Text"/>
                <a:ea typeface="Hoefler Text"/>
                <a:cs typeface="Hoefler Text"/>
                <a:sym typeface="Hoefler Text"/>
              </a:defRPr>
            </a:pPr>
            <a:r>
              <a:rPr sz="3400" dirty="0" smtClean="0"/>
              <a:t>This </a:t>
            </a:r>
            <a:r>
              <a:rPr sz="3400" dirty="0"/>
              <a:t>sanction will include Tiers according to the length of time of supervision has occurred.</a:t>
            </a:r>
          </a:p>
          <a:p>
            <a:pPr marL="450850" indent="-450850" defTabSz="414780">
              <a:spcBef>
                <a:spcPts val="2500"/>
              </a:spcBef>
              <a:buSzPct val="100000"/>
              <a:buAutoNum type="alphaUcPeriod"/>
              <a:defRPr sz="2500">
                <a:solidFill>
                  <a:srgbClr val="5E5E5E"/>
                </a:solidFill>
                <a:latin typeface="Hoefler Text"/>
                <a:ea typeface="Hoefler Text"/>
                <a:cs typeface="Hoefler Text"/>
                <a:sym typeface="Hoefler Text"/>
              </a:defRPr>
            </a:pPr>
            <a:r>
              <a:rPr lang="en-US" sz="3400" dirty="0" smtClean="0"/>
              <a:t> PLMFTs / PLPC</a:t>
            </a:r>
            <a:r>
              <a:rPr sz="3400" dirty="0" smtClean="0"/>
              <a:t>s </a:t>
            </a:r>
            <a:r>
              <a:rPr sz="3400" dirty="0"/>
              <a:t>must remain in active supervision until they are formally approved for licensure and even if they have completed the 3000 hours of supervised experience.                                                        </a:t>
            </a:r>
          </a:p>
        </p:txBody>
      </p:sp>
    </p:spTree>
  </p:cSld>
  <p:clrMapOvr>
    <a:masterClrMapping/>
  </p:clrMapOvr>
  <p:transition spd="med"/>
  <p:timing>
    <p:tnLst>
      <p:par>
        <p:cTn id="1" dur="indefinite" restart="never" fill="hold"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9800" y="1905000"/>
            <a:ext cx="10795000" cy="2362200"/>
          </a:xfrm>
        </p:spPr>
        <p:txBody>
          <a:bodyPr>
            <a:normAutofit/>
          </a:bodyPr>
          <a:lstStyle/>
          <a:p>
            <a:r>
              <a:rPr lang="en-US" sz="4800" dirty="0" smtClean="0">
                <a:solidFill>
                  <a:srgbClr val="2626BE"/>
                </a:solidFill>
              </a:rPr>
              <a:t>Requirements / Responsibilities of </a:t>
            </a:r>
            <a:r>
              <a:rPr lang="en-US" sz="4800" dirty="0">
                <a:solidFill>
                  <a:srgbClr val="2626BE"/>
                </a:solidFill>
              </a:rPr>
              <a:t>the </a:t>
            </a:r>
            <a:r>
              <a:rPr lang="en-US" sz="4800" dirty="0" smtClean="0">
                <a:solidFill>
                  <a:srgbClr val="2626BE"/>
                </a:solidFill>
              </a:rPr>
              <a:t/>
            </a:r>
            <a:br>
              <a:rPr lang="en-US" sz="4800" dirty="0" smtClean="0">
                <a:solidFill>
                  <a:srgbClr val="2626BE"/>
                </a:solidFill>
              </a:rPr>
            </a:br>
            <a:r>
              <a:rPr lang="en-US" sz="4800" dirty="0" smtClean="0">
                <a:solidFill>
                  <a:srgbClr val="2626BE"/>
                </a:solidFill>
              </a:rPr>
              <a:t>PLMFT </a:t>
            </a:r>
            <a:r>
              <a:rPr lang="en-US" sz="4800" dirty="0">
                <a:solidFill>
                  <a:srgbClr val="2626BE"/>
                </a:solidFill>
              </a:rPr>
              <a:t>/ PLPC to become a LMFT / LPC </a:t>
            </a:r>
            <a:endParaRPr lang="en-US" sz="4800" dirty="0"/>
          </a:p>
        </p:txBody>
      </p:sp>
      <p:sp>
        <p:nvSpPr>
          <p:cNvPr id="3" name="Text Placeholder 2"/>
          <p:cNvSpPr>
            <a:spLocks noGrp="1"/>
          </p:cNvSpPr>
          <p:nvPr>
            <p:ph type="body" idx="1"/>
          </p:nvPr>
        </p:nvSpPr>
        <p:spPr>
          <a:xfrm>
            <a:off x="939800" y="4800600"/>
            <a:ext cx="10795000" cy="1752600"/>
          </a:xfrm>
        </p:spPr>
        <p:txBody>
          <a:bodyPr>
            <a:normAutofit fontScale="92500"/>
          </a:bodyPr>
          <a:lstStyle/>
          <a:p>
            <a:r>
              <a:rPr lang="en-US" sz="4800" dirty="0" smtClean="0">
                <a:solidFill>
                  <a:srgbClr val="2626BE"/>
                </a:solidFill>
              </a:rPr>
              <a:t>PLMFT to LMFT – Found in Rules, Chapter 33</a:t>
            </a:r>
          </a:p>
          <a:p>
            <a:r>
              <a:rPr lang="en-US" sz="4800" dirty="0" smtClean="0">
                <a:solidFill>
                  <a:srgbClr val="2626BE"/>
                </a:solidFill>
              </a:rPr>
              <a:t>PLPC to LPC - Found </a:t>
            </a:r>
            <a:r>
              <a:rPr lang="en-US" sz="4800" dirty="0">
                <a:solidFill>
                  <a:srgbClr val="2626BE"/>
                </a:solidFill>
              </a:rPr>
              <a:t>in </a:t>
            </a:r>
            <a:r>
              <a:rPr lang="en-US" sz="4800" dirty="0" smtClean="0">
                <a:solidFill>
                  <a:srgbClr val="2626BE"/>
                </a:solidFill>
              </a:rPr>
              <a:t>Rules, Chapter </a:t>
            </a:r>
            <a:r>
              <a:rPr lang="en-US" sz="4800" dirty="0">
                <a:solidFill>
                  <a:srgbClr val="2626BE"/>
                </a:solidFill>
              </a:rPr>
              <a:t>6</a:t>
            </a:r>
            <a:endParaRPr lang="en-US" sz="4800" dirty="0"/>
          </a:p>
        </p:txBody>
      </p:sp>
    </p:spTree>
    <p:extLst>
      <p:ext uri="{BB962C8B-B14F-4D97-AF65-F5344CB8AC3E}">
        <p14:creationId xmlns:p14="http://schemas.microsoft.com/office/powerpoint/2010/main" val="1122982922"/>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Responsibilities of the PLMFT to become a LMFT"/>
          <p:cNvSpPr txBox="1">
            <a:spLocks noGrp="1"/>
          </p:cNvSpPr>
          <p:nvPr>
            <p:ph type="title"/>
          </p:nvPr>
        </p:nvSpPr>
        <p:spPr>
          <a:xfrm>
            <a:off x="1104900" y="571500"/>
            <a:ext cx="10795000" cy="2095500"/>
          </a:xfrm>
          <a:prstGeom prst="rect">
            <a:avLst/>
          </a:prstGeom>
        </p:spPr>
        <p:txBody>
          <a:bodyPr/>
          <a:lstStyle>
            <a:lvl1pPr defTabSz="914400">
              <a:defRPr sz="4400">
                <a:solidFill>
                  <a:srgbClr val="000000"/>
                </a:solidFill>
                <a:latin typeface="Calibri"/>
                <a:ea typeface="Calibri"/>
                <a:cs typeface="Calibri"/>
                <a:sym typeface="Calibri"/>
              </a:defRPr>
            </a:lvl1pPr>
          </a:lstStyle>
          <a:p>
            <a:r>
              <a:rPr dirty="0" smtClean="0">
                <a:solidFill>
                  <a:srgbClr val="2626BE"/>
                </a:solidFill>
              </a:rPr>
              <a:t>Re</a:t>
            </a:r>
            <a:r>
              <a:rPr lang="en-US" dirty="0" smtClean="0">
                <a:solidFill>
                  <a:srgbClr val="2626BE"/>
                </a:solidFill>
              </a:rPr>
              <a:t>quirements</a:t>
            </a:r>
            <a:r>
              <a:rPr dirty="0" smtClean="0">
                <a:solidFill>
                  <a:srgbClr val="2626BE"/>
                </a:solidFill>
              </a:rPr>
              <a:t> </a:t>
            </a:r>
            <a:r>
              <a:rPr lang="en-US" dirty="0" smtClean="0">
                <a:solidFill>
                  <a:srgbClr val="2626BE"/>
                </a:solidFill>
              </a:rPr>
              <a:t>/ Responsibilities </a:t>
            </a:r>
            <a:r>
              <a:rPr dirty="0" smtClean="0">
                <a:solidFill>
                  <a:srgbClr val="2626BE"/>
                </a:solidFill>
              </a:rPr>
              <a:t>of </a:t>
            </a:r>
            <a:r>
              <a:rPr dirty="0">
                <a:solidFill>
                  <a:srgbClr val="2626BE"/>
                </a:solidFill>
              </a:rPr>
              <a:t>the </a:t>
            </a:r>
            <a:r>
              <a:rPr lang="en-US" dirty="0" smtClean="0">
                <a:solidFill>
                  <a:srgbClr val="2626BE"/>
                </a:solidFill>
              </a:rPr>
              <a:t/>
            </a:r>
            <a:br>
              <a:rPr lang="en-US" dirty="0" smtClean="0">
                <a:solidFill>
                  <a:srgbClr val="2626BE"/>
                </a:solidFill>
              </a:rPr>
            </a:br>
            <a:r>
              <a:rPr lang="en-US" dirty="0" smtClean="0">
                <a:solidFill>
                  <a:srgbClr val="2626BE"/>
                </a:solidFill>
              </a:rPr>
              <a:t>PLMFT / PLPC</a:t>
            </a:r>
            <a:r>
              <a:rPr dirty="0" smtClean="0">
                <a:solidFill>
                  <a:srgbClr val="2626BE"/>
                </a:solidFill>
              </a:rPr>
              <a:t> </a:t>
            </a:r>
            <a:r>
              <a:rPr dirty="0">
                <a:solidFill>
                  <a:srgbClr val="2626BE"/>
                </a:solidFill>
              </a:rPr>
              <a:t>to become a </a:t>
            </a:r>
            <a:r>
              <a:rPr dirty="0" smtClean="0">
                <a:solidFill>
                  <a:srgbClr val="2626BE"/>
                </a:solidFill>
              </a:rPr>
              <a:t>LMFT</a:t>
            </a:r>
            <a:r>
              <a:rPr lang="en-US" dirty="0" smtClean="0">
                <a:solidFill>
                  <a:srgbClr val="2626BE"/>
                </a:solidFill>
              </a:rPr>
              <a:t> / LPC</a:t>
            </a:r>
            <a:endParaRPr dirty="0">
              <a:solidFill>
                <a:srgbClr val="2626BE"/>
              </a:solidFill>
            </a:endParaRPr>
          </a:p>
        </p:txBody>
      </p:sp>
      <p:sp>
        <p:nvSpPr>
          <p:cNvPr id="229" name="Register for Supervised Clinical Experience by filling out Part 1, Part 2, and Part 3 application forms found at www.lpcboard.org.…"/>
          <p:cNvSpPr txBox="1">
            <a:spLocks noGrp="1"/>
          </p:cNvSpPr>
          <p:nvPr>
            <p:ph type="body" idx="1"/>
          </p:nvPr>
        </p:nvSpPr>
        <p:spPr>
          <a:xfrm>
            <a:off x="767415" y="2616084"/>
            <a:ext cx="11469970" cy="6832716"/>
          </a:xfrm>
          <a:prstGeom prst="rect">
            <a:avLst/>
          </a:prstGeom>
        </p:spPr>
        <p:txBody>
          <a:bodyPr>
            <a:normAutofit/>
          </a:bodyPr>
          <a:lstStyle/>
          <a:p>
            <a:pPr defTabSz="233679">
              <a:spcBef>
                <a:spcPts val="1200"/>
              </a:spcBef>
              <a:buFont typeface="Arial" panose="020B0604020202020204" pitchFamily="34" charset="0"/>
              <a:buChar char="•"/>
              <a:defRPr sz="2800"/>
            </a:pPr>
            <a:endParaRPr lang="en-US" sz="3200" dirty="0" smtClean="0"/>
          </a:p>
          <a:p>
            <a:pPr marL="296333" indent="-296333" defTabSz="233679">
              <a:spcBef>
                <a:spcPts val="1200"/>
              </a:spcBef>
              <a:defRPr sz="2800"/>
            </a:pPr>
            <a:r>
              <a:rPr lang="en-US" sz="4000" dirty="0" smtClean="0"/>
              <a:t>Completion </a:t>
            </a:r>
            <a:r>
              <a:rPr lang="en-US" sz="4000" dirty="0"/>
              <a:t>of PLMFT Documentation of Experience </a:t>
            </a:r>
            <a:r>
              <a:rPr lang="en-US" sz="4000" dirty="0" smtClean="0"/>
              <a:t>Form or </a:t>
            </a:r>
            <a:r>
              <a:rPr lang="en-US" sz="4000" dirty="0"/>
              <a:t>PLPC Documentation of Experience </a:t>
            </a:r>
            <a:r>
              <a:rPr lang="en-US" sz="4000" dirty="0" smtClean="0"/>
              <a:t>Form </a:t>
            </a:r>
          </a:p>
          <a:p>
            <a:pPr marL="784028" lvl="1" indent="-296333" defTabSz="233679">
              <a:spcBef>
                <a:spcPts val="1200"/>
              </a:spcBef>
              <a:defRPr sz="2800"/>
            </a:pPr>
            <a:r>
              <a:rPr lang="en-US" sz="3573" dirty="0"/>
              <a:t>Both are found at </a:t>
            </a:r>
            <a:r>
              <a:rPr lang="en-US" sz="3573" dirty="0">
                <a:solidFill>
                  <a:srgbClr val="6664B8"/>
                </a:solidFill>
                <a:hlinkClick r:id="rId2"/>
              </a:rPr>
              <a:t>www.lpcboard.org</a:t>
            </a:r>
            <a:r>
              <a:rPr lang="en-US" sz="3573" dirty="0" smtClean="0"/>
              <a:t>.</a:t>
            </a:r>
          </a:p>
          <a:p>
            <a:pPr marL="296333" indent="-296333" defTabSz="233679">
              <a:spcBef>
                <a:spcPts val="1200"/>
              </a:spcBef>
              <a:defRPr sz="2800"/>
            </a:pPr>
            <a:r>
              <a:rPr lang="en-US" sz="4000" dirty="0"/>
              <a:t>Submit application fee.</a:t>
            </a:r>
          </a:p>
          <a:p>
            <a:pPr marL="296333" indent="-296333" defTabSz="233679">
              <a:spcBef>
                <a:spcPts val="1200"/>
              </a:spcBef>
              <a:defRPr sz="2800"/>
            </a:pPr>
            <a:r>
              <a:rPr lang="en-US" sz="4000" dirty="0"/>
              <a:t>Submit Statement of Practice.</a:t>
            </a:r>
          </a:p>
          <a:p>
            <a:pPr marL="296333" indent="-296333" defTabSz="233679">
              <a:spcBef>
                <a:spcPts val="1200"/>
              </a:spcBef>
              <a:defRPr sz="2800"/>
            </a:pPr>
            <a:r>
              <a:rPr lang="en-US" sz="4000" dirty="0"/>
              <a:t>Pass the MFT Exam.</a:t>
            </a:r>
          </a:p>
          <a:p>
            <a:pPr marL="296333" indent="-296333" defTabSz="233679">
              <a:spcBef>
                <a:spcPts val="1200"/>
              </a:spcBef>
              <a:defRPr sz="2800"/>
            </a:pPr>
            <a:r>
              <a:rPr lang="en-US" sz="4000" dirty="0"/>
              <a:t>Have Supervisor complete and submit the Documentation of Experience form.</a:t>
            </a:r>
          </a:p>
          <a:p>
            <a:pPr marL="296333" indent="-296333" defTabSz="233679">
              <a:spcBef>
                <a:spcPts val="1200"/>
              </a:spcBef>
              <a:defRPr sz="2800"/>
            </a:pPr>
            <a:endParaRPr lang="en-US" sz="4000" dirty="0"/>
          </a:p>
          <a:p>
            <a:pPr marL="0" indent="0" defTabSz="233679">
              <a:spcBef>
                <a:spcPts val="1200"/>
              </a:spcBef>
              <a:buNone/>
              <a:defRPr sz="2800"/>
            </a:pPr>
            <a:endParaRPr sz="4000" dirty="0"/>
          </a:p>
        </p:txBody>
      </p:sp>
    </p:spTree>
  </p:cSld>
  <p:clrMapOvr>
    <a:masterClrMapping/>
  </p:clrMapOvr>
  <p:transition spd="med"/>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5774" y="519291"/>
            <a:ext cx="11216640" cy="1233310"/>
          </a:xfrm>
        </p:spPr>
        <p:txBody>
          <a:bodyPr>
            <a:normAutofit fontScale="90000"/>
          </a:bodyPr>
          <a:lstStyle/>
          <a:p>
            <a:pPr algn="ctr"/>
            <a:r>
              <a:rPr lang="en-US" b="1" dirty="0" smtClean="0">
                <a:solidFill>
                  <a:srgbClr val="2626BE"/>
                </a:solidFill>
              </a:rPr>
              <a:t>Requirements / Responsibilities </a:t>
            </a:r>
            <a:r>
              <a:rPr lang="en-US" b="1" dirty="0">
                <a:solidFill>
                  <a:srgbClr val="2626BE"/>
                </a:solidFill>
              </a:rPr>
              <a:t>of the </a:t>
            </a:r>
            <a:r>
              <a:rPr lang="en-US" b="1" dirty="0" smtClean="0">
                <a:solidFill>
                  <a:srgbClr val="2626BE"/>
                </a:solidFill>
              </a:rPr>
              <a:t/>
            </a:r>
            <a:br>
              <a:rPr lang="en-US" b="1" dirty="0" smtClean="0">
                <a:solidFill>
                  <a:srgbClr val="2626BE"/>
                </a:solidFill>
              </a:rPr>
            </a:br>
            <a:r>
              <a:rPr lang="en-US" b="1" dirty="0" smtClean="0">
                <a:solidFill>
                  <a:srgbClr val="2626BE"/>
                </a:solidFill>
              </a:rPr>
              <a:t>PLMFT </a:t>
            </a:r>
            <a:r>
              <a:rPr lang="en-US" b="1" dirty="0">
                <a:solidFill>
                  <a:srgbClr val="2626BE"/>
                </a:solidFill>
              </a:rPr>
              <a:t>/ PLPC to become a LMFT / LPC </a:t>
            </a:r>
            <a:r>
              <a:rPr lang="en-US" b="1" dirty="0" smtClean="0">
                <a:solidFill>
                  <a:srgbClr val="2626BE"/>
                </a:solidFill>
              </a:rPr>
              <a:t> (cont</a:t>
            </a:r>
            <a:r>
              <a:rPr lang="en-US" b="1" dirty="0">
                <a:solidFill>
                  <a:srgbClr val="2626BE"/>
                </a:solidFill>
              </a:rPr>
              <a:t>.</a:t>
            </a:r>
            <a:r>
              <a:rPr lang="en-US" b="1" dirty="0" smtClean="0">
                <a:solidFill>
                  <a:srgbClr val="2626BE"/>
                </a:solidFill>
              </a:rPr>
              <a:t>)</a:t>
            </a:r>
            <a:endParaRPr lang="en-US" b="1" dirty="0"/>
          </a:p>
        </p:txBody>
      </p:sp>
      <p:sp>
        <p:nvSpPr>
          <p:cNvPr id="3" name="Text Placeholder 2"/>
          <p:cNvSpPr>
            <a:spLocks noGrp="1"/>
          </p:cNvSpPr>
          <p:nvPr>
            <p:ph type="body" idx="1"/>
          </p:nvPr>
        </p:nvSpPr>
        <p:spPr>
          <a:xfrm>
            <a:off x="895773" y="2145141"/>
            <a:ext cx="5501639" cy="1374452"/>
          </a:xfrm>
        </p:spPr>
        <p:txBody>
          <a:bodyPr>
            <a:noAutofit/>
          </a:bodyPr>
          <a:lstStyle/>
          <a:p>
            <a:r>
              <a:rPr lang="en-US" sz="3800" b="0" dirty="0">
                <a:solidFill>
                  <a:srgbClr val="C00000"/>
                </a:solidFill>
                <a:latin typeface="Calibri Light" panose="020F0302020204030204"/>
                <a:ea typeface="+mj-ea"/>
                <a:cs typeface="+mj-cs"/>
              </a:rPr>
              <a:t>PLMFT / </a:t>
            </a:r>
            <a:r>
              <a:rPr lang="en-US" sz="3800" b="0" dirty="0" smtClean="0">
                <a:solidFill>
                  <a:srgbClr val="C00000"/>
                </a:solidFill>
                <a:latin typeface="Calibri Light" panose="020F0302020204030204"/>
                <a:ea typeface="+mj-ea"/>
                <a:cs typeface="+mj-cs"/>
              </a:rPr>
              <a:t>LMFT </a:t>
            </a:r>
          </a:p>
          <a:p>
            <a:r>
              <a:rPr lang="en-US" sz="3800" b="0" dirty="0" smtClean="0">
                <a:solidFill>
                  <a:srgbClr val="C00000"/>
                </a:solidFill>
                <a:latin typeface="Calibri Light" panose="020F0302020204030204"/>
                <a:ea typeface="+mj-ea"/>
                <a:cs typeface="+mj-cs"/>
              </a:rPr>
              <a:t>(see Rules, Chapter 33 for details)</a:t>
            </a:r>
            <a:endParaRPr lang="en-US" sz="3800" dirty="0">
              <a:solidFill>
                <a:srgbClr val="C00000"/>
              </a:solidFill>
            </a:endParaRPr>
          </a:p>
        </p:txBody>
      </p:sp>
      <p:sp>
        <p:nvSpPr>
          <p:cNvPr id="4" name="Content Placeholder 3"/>
          <p:cNvSpPr>
            <a:spLocks noGrp="1"/>
          </p:cNvSpPr>
          <p:nvPr>
            <p:ph sz="half" idx="2"/>
          </p:nvPr>
        </p:nvSpPr>
        <p:spPr>
          <a:xfrm>
            <a:off x="895773" y="4114800"/>
            <a:ext cx="5501639" cy="4721547"/>
          </a:xfrm>
        </p:spPr>
        <p:txBody>
          <a:bodyPr>
            <a:normAutofit/>
          </a:bodyPr>
          <a:lstStyle/>
          <a:p>
            <a:r>
              <a:rPr lang="en-US" sz="3200" dirty="0"/>
              <a:t>Accrue 3000 hours of clinical experience, which includes 2000 of direct client contact and 1000 hours from indirect client contact. 500 hours of direct client contact completed in their academic program may be applied to this </a:t>
            </a:r>
            <a:r>
              <a:rPr lang="en-US" sz="3200" dirty="0" smtClean="0"/>
              <a:t>requirement.</a:t>
            </a:r>
          </a:p>
          <a:p>
            <a:endParaRPr lang="en-US" dirty="0"/>
          </a:p>
        </p:txBody>
      </p:sp>
      <p:sp>
        <p:nvSpPr>
          <p:cNvPr id="5" name="Text Placeholder 4"/>
          <p:cNvSpPr>
            <a:spLocks noGrp="1"/>
          </p:cNvSpPr>
          <p:nvPr>
            <p:ph type="body" sz="quarter" idx="3"/>
          </p:nvPr>
        </p:nvSpPr>
        <p:spPr>
          <a:xfrm>
            <a:off x="6504094" y="2347807"/>
            <a:ext cx="5528734" cy="1171786"/>
          </a:xfrm>
        </p:spPr>
        <p:txBody>
          <a:bodyPr>
            <a:normAutofit fontScale="62500" lnSpcReduction="20000"/>
          </a:bodyPr>
          <a:lstStyle/>
          <a:p>
            <a:pPr lvl="0"/>
            <a:r>
              <a:rPr lang="en-US" sz="4693" b="0" dirty="0" smtClean="0">
                <a:solidFill>
                  <a:srgbClr val="C00000"/>
                </a:solidFill>
                <a:latin typeface="Calibri Light" panose="020F0302020204030204"/>
              </a:rPr>
              <a:t>PLPC </a:t>
            </a:r>
            <a:r>
              <a:rPr lang="en-US" sz="4693" b="0" dirty="0">
                <a:solidFill>
                  <a:srgbClr val="C00000"/>
                </a:solidFill>
                <a:latin typeface="Calibri Light" panose="020F0302020204030204"/>
              </a:rPr>
              <a:t>/ </a:t>
            </a:r>
            <a:r>
              <a:rPr lang="en-US" sz="4693" b="0" dirty="0" smtClean="0">
                <a:solidFill>
                  <a:srgbClr val="C00000"/>
                </a:solidFill>
                <a:latin typeface="Calibri Light" panose="020F0302020204030204"/>
              </a:rPr>
              <a:t>LPC </a:t>
            </a:r>
          </a:p>
          <a:p>
            <a:pPr lvl="0"/>
            <a:r>
              <a:rPr lang="en-US" sz="4693" b="0" dirty="0" smtClean="0">
                <a:solidFill>
                  <a:srgbClr val="C00000"/>
                </a:solidFill>
                <a:latin typeface="Calibri Light" panose="020F0302020204030204"/>
              </a:rPr>
              <a:t>(see Rules, Chapter 6 for details)</a:t>
            </a:r>
            <a:endParaRPr lang="en-US" dirty="0">
              <a:solidFill>
                <a:srgbClr val="C00000"/>
              </a:solidFill>
            </a:endParaRPr>
          </a:p>
        </p:txBody>
      </p:sp>
      <p:sp>
        <p:nvSpPr>
          <p:cNvPr id="6" name="Content Placeholder 5"/>
          <p:cNvSpPr>
            <a:spLocks noGrp="1"/>
          </p:cNvSpPr>
          <p:nvPr>
            <p:ph sz="quarter" idx="4"/>
          </p:nvPr>
        </p:nvSpPr>
        <p:spPr>
          <a:xfrm>
            <a:off x="6504094" y="4114800"/>
            <a:ext cx="5528734" cy="3197547"/>
          </a:xfrm>
        </p:spPr>
        <p:txBody>
          <a:bodyPr>
            <a:normAutofit/>
          </a:bodyPr>
          <a:lstStyle/>
          <a:p>
            <a:pPr marL="296333" indent="-296333" defTabSz="233679">
              <a:spcBef>
                <a:spcPts val="1200"/>
              </a:spcBef>
              <a:buBlip>
                <a:blip r:embed="rId2"/>
              </a:buBlip>
              <a:defRPr sz="2800"/>
            </a:pPr>
            <a:r>
              <a:rPr lang="en-US" sz="3000" dirty="0" smtClean="0"/>
              <a:t>Accrue 3000 hours of clinical experience, which includes 1900 of direct client contact and 1000 hours from indirect client contact, and 100 hours of supervision</a:t>
            </a:r>
          </a:p>
        </p:txBody>
      </p:sp>
    </p:spTree>
    <p:extLst>
      <p:ext uri="{BB962C8B-B14F-4D97-AF65-F5344CB8AC3E}">
        <p14:creationId xmlns:p14="http://schemas.microsoft.com/office/powerpoint/2010/main" val="28501843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5774" y="519291"/>
            <a:ext cx="11216640" cy="1233310"/>
          </a:xfrm>
        </p:spPr>
        <p:txBody>
          <a:bodyPr>
            <a:normAutofit fontScale="90000"/>
          </a:bodyPr>
          <a:lstStyle/>
          <a:p>
            <a:pPr algn="ctr"/>
            <a:r>
              <a:rPr lang="en-US" b="1" dirty="0" smtClean="0">
                <a:solidFill>
                  <a:srgbClr val="2626BE"/>
                </a:solidFill>
              </a:rPr>
              <a:t>Requirements  / Responsibilities of </a:t>
            </a:r>
            <a:r>
              <a:rPr lang="en-US" b="1" dirty="0">
                <a:solidFill>
                  <a:srgbClr val="2626BE"/>
                </a:solidFill>
              </a:rPr>
              <a:t>the </a:t>
            </a:r>
            <a:r>
              <a:rPr lang="en-US" b="1" dirty="0" smtClean="0">
                <a:solidFill>
                  <a:srgbClr val="2626BE"/>
                </a:solidFill>
              </a:rPr>
              <a:t/>
            </a:r>
            <a:br>
              <a:rPr lang="en-US" b="1" dirty="0" smtClean="0">
                <a:solidFill>
                  <a:srgbClr val="2626BE"/>
                </a:solidFill>
              </a:rPr>
            </a:br>
            <a:r>
              <a:rPr lang="en-US" b="1" dirty="0" smtClean="0">
                <a:solidFill>
                  <a:srgbClr val="2626BE"/>
                </a:solidFill>
              </a:rPr>
              <a:t>PLMFT </a:t>
            </a:r>
            <a:r>
              <a:rPr lang="en-US" b="1" dirty="0">
                <a:solidFill>
                  <a:srgbClr val="2626BE"/>
                </a:solidFill>
              </a:rPr>
              <a:t>/ PLPC to become a LMFT / LPC </a:t>
            </a:r>
            <a:r>
              <a:rPr lang="en-US" b="1" dirty="0" smtClean="0">
                <a:solidFill>
                  <a:srgbClr val="2626BE"/>
                </a:solidFill>
              </a:rPr>
              <a:t> (cont.)</a:t>
            </a:r>
            <a:endParaRPr lang="en-US" b="1" dirty="0"/>
          </a:p>
        </p:txBody>
      </p:sp>
      <p:sp>
        <p:nvSpPr>
          <p:cNvPr id="3" name="Text Placeholder 2"/>
          <p:cNvSpPr>
            <a:spLocks noGrp="1"/>
          </p:cNvSpPr>
          <p:nvPr>
            <p:ph type="body" idx="1"/>
          </p:nvPr>
        </p:nvSpPr>
        <p:spPr>
          <a:xfrm>
            <a:off x="925184" y="2138191"/>
            <a:ext cx="5501639" cy="1374452"/>
          </a:xfrm>
        </p:spPr>
        <p:txBody>
          <a:bodyPr>
            <a:noAutofit/>
          </a:bodyPr>
          <a:lstStyle/>
          <a:p>
            <a:r>
              <a:rPr lang="en-US" sz="3800" b="0" dirty="0">
                <a:solidFill>
                  <a:srgbClr val="2626BE"/>
                </a:solidFill>
                <a:latin typeface="Calibri Light" panose="020F0302020204030204"/>
                <a:ea typeface="+mj-ea"/>
                <a:cs typeface="+mj-cs"/>
              </a:rPr>
              <a:t>PLMFT / </a:t>
            </a:r>
            <a:r>
              <a:rPr lang="en-US" sz="3800" b="0" dirty="0" smtClean="0">
                <a:solidFill>
                  <a:srgbClr val="2626BE"/>
                </a:solidFill>
                <a:latin typeface="Calibri Light" panose="020F0302020204030204"/>
                <a:ea typeface="+mj-ea"/>
                <a:cs typeface="+mj-cs"/>
              </a:rPr>
              <a:t>LMFT </a:t>
            </a:r>
          </a:p>
          <a:p>
            <a:r>
              <a:rPr lang="en-US" sz="3800" b="0" dirty="0" smtClean="0">
                <a:solidFill>
                  <a:srgbClr val="2626BE"/>
                </a:solidFill>
                <a:latin typeface="Calibri Light" panose="020F0302020204030204"/>
                <a:ea typeface="+mj-ea"/>
                <a:cs typeface="+mj-cs"/>
              </a:rPr>
              <a:t>(see Chapter 33 for details)</a:t>
            </a:r>
            <a:endParaRPr lang="en-US" sz="3800" dirty="0"/>
          </a:p>
        </p:txBody>
      </p:sp>
      <p:sp>
        <p:nvSpPr>
          <p:cNvPr id="4" name="Content Placeholder 3"/>
          <p:cNvSpPr>
            <a:spLocks noGrp="1"/>
          </p:cNvSpPr>
          <p:nvPr>
            <p:ph sz="half" idx="2"/>
          </p:nvPr>
        </p:nvSpPr>
        <p:spPr>
          <a:xfrm>
            <a:off x="895773" y="3898233"/>
            <a:ext cx="5501639" cy="5626767"/>
          </a:xfrm>
        </p:spPr>
        <p:txBody>
          <a:bodyPr>
            <a:normAutofit/>
          </a:bodyPr>
          <a:lstStyle/>
          <a:p>
            <a:r>
              <a:rPr lang="en-US" sz="3200" dirty="0" smtClean="0"/>
              <a:t>Accrue </a:t>
            </a:r>
            <a:r>
              <a:rPr lang="en-US" sz="3200" dirty="0"/>
              <a:t>200 hours of face-to-face supervision, of which 100 of the 200 must be individual supervision. </a:t>
            </a:r>
            <a:r>
              <a:rPr lang="en-US" sz="3200" dirty="0" smtClean="0"/>
              <a:t>Applicants </a:t>
            </a:r>
            <a:r>
              <a:rPr lang="en-US" sz="3200" dirty="0"/>
              <a:t>may use the 100 hours received during your graduate program towards the 200 as long as the supervision was systemic</a:t>
            </a:r>
            <a:r>
              <a:rPr lang="en-US" dirty="0"/>
              <a:t>. </a:t>
            </a:r>
            <a:endParaRPr lang="en-US" dirty="0" smtClean="0"/>
          </a:p>
          <a:p>
            <a:r>
              <a:rPr lang="en-US" sz="3200" dirty="0" smtClean="0"/>
              <a:t>From the graduate supervision hours, </a:t>
            </a:r>
            <a:r>
              <a:rPr lang="en-US" sz="3200" dirty="0"/>
              <a:t>only 50 hours may be counted as individual supervision</a:t>
            </a:r>
            <a:r>
              <a:rPr lang="en-US" sz="3200" dirty="0" smtClean="0"/>
              <a:t>.  </a:t>
            </a:r>
            <a:endParaRPr lang="en-US" dirty="0"/>
          </a:p>
        </p:txBody>
      </p:sp>
      <p:sp>
        <p:nvSpPr>
          <p:cNvPr id="5" name="Text Placeholder 4"/>
          <p:cNvSpPr>
            <a:spLocks noGrp="1"/>
          </p:cNvSpPr>
          <p:nvPr>
            <p:ph type="body" sz="quarter" idx="3"/>
          </p:nvPr>
        </p:nvSpPr>
        <p:spPr>
          <a:xfrm>
            <a:off x="6583680" y="2340857"/>
            <a:ext cx="5528734" cy="1171786"/>
          </a:xfrm>
        </p:spPr>
        <p:txBody>
          <a:bodyPr>
            <a:normAutofit fontScale="85000" lnSpcReduction="20000"/>
          </a:bodyPr>
          <a:lstStyle/>
          <a:p>
            <a:pPr lvl="0"/>
            <a:r>
              <a:rPr lang="en-US" sz="4693" b="0" dirty="0" smtClean="0">
                <a:solidFill>
                  <a:srgbClr val="2626BE"/>
                </a:solidFill>
                <a:latin typeface="Calibri Light" panose="020F0302020204030204"/>
              </a:rPr>
              <a:t>PLPC </a:t>
            </a:r>
            <a:r>
              <a:rPr lang="en-US" sz="4693" b="0" dirty="0">
                <a:solidFill>
                  <a:srgbClr val="2626BE"/>
                </a:solidFill>
                <a:latin typeface="Calibri Light" panose="020F0302020204030204"/>
              </a:rPr>
              <a:t>/ </a:t>
            </a:r>
            <a:r>
              <a:rPr lang="en-US" sz="4693" b="0" dirty="0" smtClean="0">
                <a:solidFill>
                  <a:srgbClr val="2626BE"/>
                </a:solidFill>
                <a:latin typeface="Calibri Light" panose="020F0302020204030204"/>
              </a:rPr>
              <a:t>LPC </a:t>
            </a:r>
          </a:p>
          <a:p>
            <a:pPr lvl="0"/>
            <a:r>
              <a:rPr lang="en-US" sz="4693" b="0" dirty="0" smtClean="0">
                <a:solidFill>
                  <a:srgbClr val="2626BE"/>
                </a:solidFill>
                <a:latin typeface="Calibri Light" panose="020F0302020204030204"/>
              </a:rPr>
              <a:t>(see Chapter 6 for details)</a:t>
            </a:r>
            <a:endParaRPr lang="en-US" dirty="0">
              <a:solidFill>
                <a:prstClr val="black"/>
              </a:solidFill>
            </a:endParaRPr>
          </a:p>
        </p:txBody>
      </p:sp>
      <p:sp>
        <p:nvSpPr>
          <p:cNvPr id="6" name="Content Placeholder 5"/>
          <p:cNvSpPr>
            <a:spLocks noGrp="1"/>
          </p:cNvSpPr>
          <p:nvPr>
            <p:ph sz="quarter" idx="4"/>
          </p:nvPr>
        </p:nvSpPr>
        <p:spPr>
          <a:xfrm>
            <a:off x="6504094" y="3908395"/>
            <a:ext cx="5528734" cy="4876800"/>
          </a:xfrm>
        </p:spPr>
        <p:txBody>
          <a:bodyPr>
            <a:normAutofit/>
          </a:bodyPr>
          <a:lstStyle/>
          <a:p>
            <a:pPr marL="296333" indent="-296333" defTabSz="233679">
              <a:spcBef>
                <a:spcPts val="1200"/>
              </a:spcBef>
              <a:buBlip>
                <a:blip r:embed="rId2"/>
              </a:buBlip>
              <a:defRPr sz="2800"/>
            </a:pPr>
            <a:r>
              <a:rPr lang="en-US" sz="3200" dirty="0" smtClean="0"/>
              <a:t>Accrue  a minimum of 100 hours of face-to-face supervision.  </a:t>
            </a:r>
          </a:p>
          <a:p>
            <a:pPr marL="296333" indent="-296333" defTabSz="233679">
              <a:spcBef>
                <a:spcPts val="1200"/>
              </a:spcBef>
              <a:buBlip>
                <a:blip r:embed="rId2"/>
              </a:buBlip>
              <a:defRPr sz="2800"/>
            </a:pPr>
            <a:r>
              <a:rPr lang="en-US" sz="3200" dirty="0" smtClean="0"/>
              <a:t> </a:t>
            </a:r>
            <a:r>
              <a:rPr lang="en-US" sz="3200" dirty="0"/>
              <a:t>A minimum of 50 of these 100 hours must be individual supervision</a:t>
            </a:r>
            <a:r>
              <a:rPr lang="en-US" sz="3200" dirty="0" smtClean="0"/>
              <a:t>.</a:t>
            </a:r>
            <a:endParaRPr lang="en-US" sz="3200" dirty="0"/>
          </a:p>
          <a:p>
            <a:pPr marL="296333" indent="-296333" defTabSz="233679">
              <a:spcBef>
                <a:spcPts val="1200"/>
              </a:spcBef>
              <a:buBlip>
                <a:blip r:embed="rId2"/>
              </a:buBlip>
              <a:defRPr sz="2800"/>
            </a:pPr>
            <a:r>
              <a:rPr lang="en-US" sz="3200" dirty="0" smtClean="0"/>
              <a:t>The </a:t>
            </a:r>
            <a:r>
              <a:rPr lang="en-US" sz="3200" dirty="0"/>
              <a:t>remaining hours may be either individual supervision or group supervision.</a:t>
            </a:r>
          </a:p>
        </p:txBody>
      </p:sp>
    </p:spTree>
    <p:extLst>
      <p:ext uri="{BB962C8B-B14F-4D97-AF65-F5344CB8AC3E}">
        <p14:creationId xmlns:p14="http://schemas.microsoft.com/office/powerpoint/2010/main" val="27492696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5774" y="519291"/>
            <a:ext cx="11216640" cy="1233310"/>
          </a:xfrm>
        </p:spPr>
        <p:txBody>
          <a:bodyPr>
            <a:normAutofit fontScale="90000"/>
          </a:bodyPr>
          <a:lstStyle/>
          <a:p>
            <a:pPr algn="ctr"/>
            <a:r>
              <a:rPr lang="en-US" b="1" dirty="0" smtClean="0">
                <a:solidFill>
                  <a:srgbClr val="2626BE"/>
                </a:solidFill>
              </a:rPr>
              <a:t>Specific Requirements  / Responsibilities of </a:t>
            </a:r>
            <a:r>
              <a:rPr lang="en-US" b="1" dirty="0">
                <a:solidFill>
                  <a:srgbClr val="2626BE"/>
                </a:solidFill>
              </a:rPr>
              <a:t>the </a:t>
            </a:r>
            <a:r>
              <a:rPr lang="en-US" b="1" dirty="0" smtClean="0">
                <a:solidFill>
                  <a:srgbClr val="2626BE"/>
                </a:solidFill>
              </a:rPr>
              <a:t/>
            </a:r>
            <a:br>
              <a:rPr lang="en-US" b="1" dirty="0" smtClean="0">
                <a:solidFill>
                  <a:srgbClr val="2626BE"/>
                </a:solidFill>
              </a:rPr>
            </a:br>
            <a:r>
              <a:rPr lang="en-US" b="1" dirty="0" smtClean="0">
                <a:solidFill>
                  <a:srgbClr val="2626BE"/>
                </a:solidFill>
              </a:rPr>
              <a:t>PLMFT  </a:t>
            </a:r>
            <a:r>
              <a:rPr lang="en-US" b="1" dirty="0">
                <a:solidFill>
                  <a:srgbClr val="2626BE"/>
                </a:solidFill>
              </a:rPr>
              <a:t>to become a LMFT </a:t>
            </a:r>
            <a:r>
              <a:rPr lang="en-US" b="1" dirty="0" smtClean="0">
                <a:solidFill>
                  <a:srgbClr val="2626BE"/>
                </a:solidFill>
              </a:rPr>
              <a:t> (cont.)</a:t>
            </a:r>
            <a:endParaRPr lang="en-US" b="1" dirty="0"/>
          </a:p>
        </p:txBody>
      </p:sp>
      <p:sp>
        <p:nvSpPr>
          <p:cNvPr id="3" name="Text Placeholder 2"/>
          <p:cNvSpPr>
            <a:spLocks noGrp="1"/>
          </p:cNvSpPr>
          <p:nvPr>
            <p:ph type="body" idx="1"/>
          </p:nvPr>
        </p:nvSpPr>
        <p:spPr>
          <a:xfrm>
            <a:off x="6807200" y="2256145"/>
            <a:ext cx="5501639" cy="1273119"/>
          </a:xfrm>
        </p:spPr>
        <p:txBody>
          <a:bodyPr>
            <a:noAutofit/>
          </a:bodyPr>
          <a:lstStyle/>
          <a:p>
            <a:r>
              <a:rPr lang="en-US" sz="4000" b="0" dirty="0" smtClean="0">
                <a:solidFill>
                  <a:srgbClr val="2626BE"/>
                </a:solidFill>
                <a:latin typeface="Calibri Light" panose="020F0302020204030204"/>
                <a:ea typeface="+mj-ea"/>
                <a:cs typeface="+mj-cs"/>
              </a:rPr>
              <a:t>Total supervision hours required for licensure</a:t>
            </a:r>
            <a:endParaRPr lang="en-US" sz="4000" dirty="0"/>
          </a:p>
        </p:txBody>
      </p:sp>
      <p:sp>
        <p:nvSpPr>
          <p:cNvPr id="4" name="Content Placeholder 3"/>
          <p:cNvSpPr>
            <a:spLocks noGrp="1"/>
          </p:cNvSpPr>
          <p:nvPr>
            <p:ph sz="half" idx="2"/>
          </p:nvPr>
        </p:nvSpPr>
        <p:spPr>
          <a:xfrm>
            <a:off x="759680" y="3810001"/>
            <a:ext cx="5501639" cy="5181600"/>
          </a:xfrm>
        </p:spPr>
        <p:txBody>
          <a:bodyPr>
            <a:normAutofit/>
          </a:bodyPr>
          <a:lstStyle/>
          <a:p>
            <a:r>
              <a:rPr lang="en-US" sz="3200" dirty="0" smtClean="0"/>
              <a:t>100 hours of supervision from graduate program may be applied to supervision licensure requirements.</a:t>
            </a:r>
            <a:endParaRPr lang="en-US" dirty="0" smtClean="0"/>
          </a:p>
          <a:p>
            <a:r>
              <a:rPr lang="en-US" sz="3200" dirty="0" smtClean="0"/>
              <a:t>From the graduate supervision hours, </a:t>
            </a:r>
            <a:r>
              <a:rPr lang="en-US" sz="3200" dirty="0"/>
              <a:t>only 50 hours may be counted as individual supervision</a:t>
            </a:r>
            <a:r>
              <a:rPr lang="en-US" sz="3200" dirty="0" smtClean="0"/>
              <a:t>.  </a:t>
            </a:r>
          </a:p>
          <a:p>
            <a:r>
              <a:rPr lang="en-US" sz="3200" dirty="0" smtClean="0"/>
              <a:t>50 hours may be counted as group supervision</a:t>
            </a:r>
            <a:endParaRPr lang="en-US" dirty="0"/>
          </a:p>
        </p:txBody>
      </p:sp>
      <p:sp>
        <p:nvSpPr>
          <p:cNvPr id="5" name="Text Placeholder 4"/>
          <p:cNvSpPr>
            <a:spLocks noGrp="1"/>
          </p:cNvSpPr>
          <p:nvPr>
            <p:ph type="body" sz="quarter" idx="3"/>
          </p:nvPr>
        </p:nvSpPr>
        <p:spPr>
          <a:xfrm>
            <a:off x="759680" y="2357478"/>
            <a:ext cx="5528734" cy="1171786"/>
          </a:xfrm>
        </p:spPr>
        <p:txBody>
          <a:bodyPr>
            <a:normAutofit fontScale="92500" lnSpcReduction="10000"/>
          </a:bodyPr>
          <a:lstStyle/>
          <a:p>
            <a:pPr lvl="0"/>
            <a:r>
              <a:rPr lang="en-US" sz="4693" b="0" dirty="0" smtClean="0">
                <a:solidFill>
                  <a:srgbClr val="2626BE"/>
                </a:solidFill>
                <a:latin typeface="Calibri Light" panose="020F0302020204030204"/>
              </a:rPr>
              <a:t>Supervision hours from Graduate Program</a:t>
            </a:r>
            <a:endParaRPr lang="en-US" dirty="0">
              <a:solidFill>
                <a:prstClr val="black"/>
              </a:solidFill>
            </a:endParaRPr>
          </a:p>
        </p:txBody>
      </p:sp>
      <p:sp>
        <p:nvSpPr>
          <p:cNvPr id="6" name="Content Placeholder 5"/>
          <p:cNvSpPr>
            <a:spLocks noGrp="1"/>
          </p:cNvSpPr>
          <p:nvPr>
            <p:ph sz="quarter" idx="4"/>
          </p:nvPr>
        </p:nvSpPr>
        <p:spPr>
          <a:xfrm>
            <a:off x="6504094" y="3942794"/>
            <a:ext cx="5528734" cy="3982005"/>
          </a:xfrm>
        </p:spPr>
        <p:txBody>
          <a:bodyPr>
            <a:noAutofit/>
          </a:bodyPr>
          <a:lstStyle/>
          <a:p>
            <a:pPr marL="296333" indent="-296333" defTabSz="233679">
              <a:spcBef>
                <a:spcPts val="1200"/>
              </a:spcBef>
              <a:buBlip>
                <a:blip r:embed="rId2"/>
              </a:buBlip>
              <a:defRPr sz="2800"/>
            </a:pPr>
            <a:r>
              <a:rPr lang="en-US" sz="3200" dirty="0"/>
              <a:t>The postgraduate clinical experience must include at least 200 hours of qualified supervision, of which at least 100 hours must be individual supervision. </a:t>
            </a:r>
            <a:endParaRPr lang="en-US" sz="3200" dirty="0" smtClean="0"/>
          </a:p>
          <a:p>
            <a:pPr marL="296333" indent="-296333" defTabSz="233679">
              <a:spcBef>
                <a:spcPts val="1200"/>
              </a:spcBef>
              <a:buBlip>
                <a:blip r:embed="rId2"/>
              </a:buBlip>
              <a:defRPr sz="2800"/>
            </a:pPr>
            <a:r>
              <a:rPr lang="en-US" sz="3200" dirty="0" smtClean="0"/>
              <a:t>The </a:t>
            </a:r>
            <a:r>
              <a:rPr lang="en-US" sz="3200" dirty="0"/>
              <a:t>remaining 100 hours may be group supervision.</a:t>
            </a:r>
          </a:p>
        </p:txBody>
      </p:sp>
    </p:spTree>
    <p:extLst>
      <p:ext uri="{BB962C8B-B14F-4D97-AF65-F5344CB8AC3E}">
        <p14:creationId xmlns:p14="http://schemas.microsoft.com/office/powerpoint/2010/main" val="40956354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5774" y="519291"/>
            <a:ext cx="11216640" cy="1157110"/>
          </a:xfrm>
        </p:spPr>
        <p:txBody>
          <a:bodyPr>
            <a:normAutofit/>
          </a:bodyPr>
          <a:lstStyle/>
          <a:p>
            <a:r>
              <a:rPr lang="en-US" sz="7200" dirty="0" smtClean="0">
                <a:solidFill>
                  <a:srgbClr val="2626BE"/>
                </a:solidFill>
              </a:rPr>
              <a:t>Synchronous Supervision</a:t>
            </a:r>
            <a:endParaRPr lang="en-US" sz="7200" dirty="0">
              <a:solidFill>
                <a:srgbClr val="2626BE"/>
              </a:solidFill>
            </a:endParaRPr>
          </a:p>
        </p:txBody>
      </p:sp>
      <p:sp>
        <p:nvSpPr>
          <p:cNvPr id="3" name="Text Placeholder 2"/>
          <p:cNvSpPr>
            <a:spLocks noGrp="1"/>
          </p:cNvSpPr>
          <p:nvPr>
            <p:ph type="body" idx="1"/>
          </p:nvPr>
        </p:nvSpPr>
        <p:spPr>
          <a:xfrm>
            <a:off x="895775" y="2423785"/>
            <a:ext cx="5501639" cy="1171786"/>
          </a:xfrm>
        </p:spPr>
        <p:txBody>
          <a:bodyPr/>
          <a:lstStyle/>
          <a:p>
            <a:r>
              <a:rPr lang="en-US" sz="2800" b="0" dirty="0">
                <a:solidFill>
                  <a:srgbClr val="C00000"/>
                </a:solidFill>
                <a:latin typeface="Calibri Light" panose="020F0302020204030204"/>
              </a:rPr>
              <a:t>PLMFT / LMFT </a:t>
            </a:r>
          </a:p>
          <a:p>
            <a:r>
              <a:rPr lang="en-US" sz="2800" b="0" dirty="0">
                <a:solidFill>
                  <a:srgbClr val="C00000"/>
                </a:solidFill>
                <a:latin typeface="Calibri Light" panose="020F0302020204030204"/>
              </a:rPr>
              <a:t>(see Rules, Chapter 33 for details)</a:t>
            </a:r>
            <a:endParaRPr lang="en-US" sz="2800" dirty="0">
              <a:solidFill>
                <a:srgbClr val="C00000"/>
              </a:solidFill>
            </a:endParaRPr>
          </a:p>
          <a:p>
            <a:endParaRPr lang="en-US" dirty="0"/>
          </a:p>
        </p:txBody>
      </p:sp>
      <p:sp>
        <p:nvSpPr>
          <p:cNvPr id="4" name="Content Placeholder 3"/>
          <p:cNvSpPr>
            <a:spLocks noGrp="1"/>
          </p:cNvSpPr>
          <p:nvPr>
            <p:ph sz="half" idx="2"/>
          </p:nvPr>
        </p:nvSpPr>
        <p:spPr>
          <a:xfrm>
            <a:off x="895775" y="3562773"/>
            <a:ext cx="5501639" cy="5047827"/>
          </a:xfrm>
        </p:spPr>
        <p:txBody>
          <a:bodyPr/>
          <a:lstStyle/>
          <a:p>
            <a:r>
              <a:rPr lang="en-US" sz="2800" dirty="0"/>
              <a:t>Up to 25 percent of the supervision hours may be conducted by synchronous </a:t>
            </a:r>
            <a:r>
              <a:rPr lang="en-US" sz="2800" dirty="0" smtClean="0"/>
              <a:t>videoconferencing</a:t>
            </a:r>
          </a:p>
          <a:p>
            <a:endParaRPr lang="en-US" sz="2800" dirty="0"/>
          </a:p>
          <a:p>
            <a:r>
              <a:rPr lang="en-US" sz="2800" dirty="0" smtClean="0">
                <a:solidFill>
                  <a:srgbClr val="C00000"/>
                </a:solidFill>
              </a:rPr>
              <a:t>The LPC Board has proposed a rule change that 100% of the supervision hours may be conducted synchronously via a HIPAA compliant platform.</a:t>
            </a:r>
          </a:p>
          <a:p>
            <a:r>
              <a:rPr lang="en-US" dirty="0" smtClean="0">
                <a:solidFill>
                  <a:srgbClr val="C00000"/>
                </a:solidFill>
              </a:rPr>
              <a:t>Final approval is pending.</a:t>
            </a:r>
            <a:endParaRPr lang="en-US" dirty="0">
              <a:solidFill>
                <a:srgbClr val="C00000"/>
              </a:solidFill>
            </a:endParaRPr>
          </a:p>
        </p:txBody>
      </p:sp>
      <p:sp>
        <p:nvSpPr>
          <p:cNvPr id="5" name="Text Placeholder 4"/>
          <p:cNvSpPr>
            <a:spLocks noGrp="1"/>
          </p:cNvSpPr>
          <p:nvPr>
            <p:ph type="body" sz="quarter" idx="3"/>
          </p:nvPr>
        </p:nvSpPr>
        <p:spPr/>
        <p:txBody>
          <a:bodyPr/>
          <a:lstStyle/>
          <a:p>
            <a:endParaRPr lang="en-US"/>
          </a:p>
        </p:txBody>
      </p:sp>
      <p:sp>
        <p:nvSpPr>
          <p:cNvPr id="6" name="Content Placeholder 5"/>
          <p:cNvSpPr>
            <a:spLocks noGrp="1"/>
          </p:cNvSpPr>
          <p:nvPr>
            <p:ph sz="quarter" idx="4"/>
          </p:nvPr>
        </p:nvSpPr>
        <p:spPr>
          <a:xfrm>
            <a:off x="6583680" y="3562773"/>
            <a:ext cx="5528734" cy="1999827"/>
          </a:xfrm>
        </p:spPr>
        <p:txBody>
          <a:bodyPr/>
          <a:lstStyle/>
          <a:p>
            <a:r>
              <a:rPr lang="en-US" sz="2800" dirty="0"/>
              <a:t>Up to 25 percent of the supervision hours may be conducted by synchronous videoconferencing</a:t>
            </a:r>
            <a:endParaRPr lang="en-US" dirty="0"/>
          </a:p>
        </p:txBody>
      </p:sp>
    </p:spTree>
    <p:extLst>
      <p:ext uri="{BB962C8B-B14F-4D97-AF65-F5344CB8AC3E}">
        <p14:creationId xmlns:p14="http://schemas.microsoft.com/office/powerpoint/2010/main" val="23904512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 name="Out of State Applicants"/>
          <p:cNvSpPr txBox="1">
            <a:spLocks noGrp="1"/>
          </p:cNvSpPr>
          <p:nvPr>
            <p:ph type="title"/>
          </p:nvPr>
        </p:nvSpPr>
        <p:spPr>
          <a:xfrm>
            <a:off x="1104900" y="571500"/>
            <a:ext cx="10795000" cy="1333500"/>
          </a:xfrm>
          <a:prstGeom prst="rect">
            <a:avLst/>
          </a:prstGeom>
        </p:spPr>
        <p:txBody>
          <a:bodyPr>
            <a:normAutofit/>
          </a:bodyPr>
          <a:lstStyle>
            <a:lvl1pPr>
              <a:defRPr sz="7800">
                <a:solidFill>
                  <a:srgbClr val="767367"/>
                </a:solidFill>
                <a:effectLst>
                  <a:outerShdw blurRad="63500" dist="12700" dir="5400000" rotWithShape="0">
                    <a:srgbClr val="000000">
                      <a:alpha val="30000"/>
                    </a:srgbClr>
                  </a:outerShdw>
                </a:effectLst>
                <a:latin typeface="Baskerville"/>
                <a:ea typeface="Baskerville"/>
                <a:cs typeface="Baskerville"/>
                <a:sym typeface="Baskerville"/>
              </a:defRPr>
            </a:lvl1pPr>
          </a:lstStyle>
          <a:p>
            <a:r>
              <a:rPr lang="en-US" sz="4400" dirty="0" smtClean="0">
                <a:solidFill>
                  <a:srgbClr val="2626BE"/>
                </a:solidFill>
              </a:rPr>
              <a:t>Supervising PLMFT with Out-of-</a:t>
            </a:r>
            <a:r>
              <a:rPr lang="en-US" sz="4400" dirty="0">
                <a:solidFill>
                  <a:srgbClr val="2626BE"/>
                </a:solidFill>
              </a:rPr>
              <a:t>S</a:t>
            </a:r>
            <a:r>
              <a:rPr lang="en-US" sz="4400" dirty="0" smtClean="0">
                <a:solidFill>
                  <a:srgbClr val="2626BE"/>
                </a:solidFill>
              </a:rPr>
              <a:t>tate Hours Endorsed by the LPC Board </a:t>
            </a:r>
            <a:endParaRPr sz="7200" dirty="0">
              <a:solidFill>
                <a:srgbClr val="2626BE"/>
              </a:solidFill>
            </a:endParaRPr>
          </a:p>
        </p:txBody>
      </p:sp>
      <p:sp>
        <p:nvSpPr>
          <p:cNvPr id="232" name="An out of state applicant may transfer up to 2500 supervised experience hours if these hours meet the requirements.…"/>
          <p:cNvSpPr txBox="1">
            <a:spLocks noGrp="1"/>
          </p:cNvSpPr>
          <p:nvPr>
            <p:ph type="body" idx="1"/>
          </p:nvPr>
        </p:nvSpPr>
        <p:spPr>
          <a:xfrm>
            <a:off x="1244600" y="2590800"/>
            <a:ext cx="10795001" cy="6620072"/>
          </a:xfrm>
          <a:prstGeom prst="rect">
            <a:avLst/>
          </a:prstGeom>
        </p:spPr>
        <p:txBody>
          <a:bodyPr>
            <a:normAutofit fontScale="92500" lnSpcReduction="10000"/>
          </a:bodyPr>
          <a:lstStyle/>
          <a:p>
            <a:pPr marL="296333" indent="-296333" defTabSz="408940">
              <a:spcBef>
                <a:spcPts val="0"/>
              </a:spcBef>
              <a:buBlip>
                <a:blip r:embed="rId2"/>
              </a:buBlip>
              <a:defRPr sz="2800" b="1"/>
            </a:pPr>
            <a:r>
              <a:rPr sz="3600" dirty="0" smtClean="0"/>
              <a:t>An </a:t>
            </a:r>
            <a:r>
              <a:rPr sz="3600" dirty="0"/>
              <a:t>out of state applicant may transfer up to </a:t>
            </a:r>
            <a:r>
              <a:rPr sz="3600" dirty="0" smtClean="0"/>
              <a:t>2</a:t>
            </a:r>
            <a:r>
              <a:rPr lang="en-US" sz="3600" dirty="0" smtClean="0"/>
              <a:t>1</a:t>
            </a:r>
            <a:r>
              <a:rPr sz="3600" dirty="0" smtClean="0"/>
              <a:t>00 </a:t>
            </a:r>
            <a:r>
              <a:rPr sz="3600" dirty="0"/>
              <a:t>supervised experience hours if these hours meet the requirements</a:t>
            </a:r>
            <a:r>
              <a:rPr sz="3600" dirty="0" smtClean="0"/>
              <a:t>.</a:t>
            </a:r>
            <a:r>
              <a:rPr lang="en-US" sz="3600" dirty="0" smtClean="0"/>
              <a:t> </a:t>
            </a:r>
          </a:p>
          <a:p>
            <a:pPr marL="0" indent="0" defTabSz="408940">
              <a:spcBef>
                <a:spcPts val="0"/>
              </a:spcBef>
              <a:buNone/>
              <a:defRPr sz="2800" b="1"/>
            </a:pPr>
            <a:endParaRPr lang="en-US" sz="3600" dirty="0" smtClean="0"/>
          </a:p>
          <a:p>
            <a:pPr marL="296333" indent="-296333" defTabSz="408940">
              <a:spcBef>
                <a:spcPts val="0"/>
              </a:spcBef>
              <a:buBlip>
                <a:blip r:embed="rId2"/>
              </a:buBlip>
              <a:defRPr sz="2800" b="1"/>
            </a:pPr>
            <a:r>
              <a:rPr lang="en-US" sz="3600" dirty="0" smtClean="0"/>
              <a:t>Endorsement refers to out-of-state hours approved by the LPC Board. </a:t>
            </a:r>
            <a:endParaRPr sz="3600" dirty="0"/>
          </a:p>
          <a:p>
            <a:pPr marL="296333" indent="-296333" defTabSz="408940">
              <a:spcBef>
                <a:spcPts val="0"/>
              </a:spcBef>
              <a:buBlip>
                <a:blip r:embed="rId2"/>
              </a:buBlip>
              <a:defRPr sz="2800" b="1"/>
            </a:pPr>
            <a:endParaRPr sz="3600" dirty="0"/>
          </a:p>
          <a:p>
            <a:pPr marL="296333" indent="-296333" defTabSz="408940">
              <a:spcBef>
                <a:spcPts val="0"/>
              </a:spcBef>
              <a:buBlip>
                <a:blip r:embed="rId2"/>
              </a:buBlip>
              <a:defRPr sz="2800" b="1"/>
            </a:pPr>
            <a:r>
              <a:rPr sz="3600" dirty="0"/>
              <a:t>These hours  may be endorsed according to the following limits:</a:t>
            </a:r>
          </a:p>
          <a:p>
            <a:pPr marL="0" indent="0" defTabSz="408940">
              <a:spcBef>
                <a:spcPts val="0"/>
              </a:spcBef>
              <a:buNone/>
              <a:defRPr sz="2800" b="1"/>
            </a:pPr>
            <a:r>
              <a:rPr sz="3600" dirty="0"/>
              <a:t>           a. a maximum of </a:t>
            </a:r>
            <a:r>
              <a:rPr sz="3600" dirty="0" smtClean="0"/>
              <a:t>1</a:t>
            </a:r>
            <a:r>
              <a:rPr lang="en-US" sz="3600" dirty="0" smtClean="0"/>
              <a:t>2</a:t>
            </a:r>
            <a:r>
              <a:rPr sz="3600" dirty="0" smtClean="0"/>
              <a:t>00 </a:t>
            </a:r>
            <a:r>
              <a:rPr sz="3600" dirty="0"/>
              <a:t>direct client contact </a:t>
            </a:r>
            <a:r>
              <a:rPr sz="3600" dirty="0" smtClean="0"/>
              <a:t>hours</a:t>
            </a:r>
            <a:endParaRPr lang="en-US" sz="3600" dirty="0"/>
          </a:p>
          <a:p>
            <a:pPr marL="0" indent="0" defTabSz="408940">
              <a:spcBef>
                <a:spcPts val="0"/>
              </a:spcBef>
              <a:buNone/>
              <a:defRPr sz="2800" b="1"/>
            </a:pPr>
            <a:r>
              <a:rPr lang="en-US" sz="3600" dirty="0"/>
              <a:t>	</a:t>
            </a:r>
            <a:r>
              <a:rPr lang="en-US" sz="3600" dirty="0" smtClean="0"/>
              <a:t>	  </a:t>
            </a:r>
            <a:r>
              <a:rPr sz="3600" dirty="0" smtClean="0"/>
              <a:t>b</a:t>
            </a:r>
            <a:r>
              <a:rPr sz="3600" dirty="0"/>
              <a:t>. a maximum of 815 indirect hours</a:t>
            </a:r>
          </a:p>
          <a:p>
            <a:pPr marL="0" indent="0" defTabSz="408940">
              <a:spcBef>
                <a:spcPts val="0"/>
              </a:spcBef>
              <a:buNone/>
              <a:defRPr sz="2800" b="1"/>
            </a:pPr>
            <a:r>
              <a:rPr sz="3600" dirty="0"/>
              <a:t>           c. a maximum of 85 supervision </a:t>
            </a:r>
            <a:r>
              <a:rPr sz="3600" dirty="0" smtClean="0"/>
              <a:t>hours</a:t>
            </a:r>
            <a:endParaRPr lang="en-US" sz="3600" dirty="0" smtClean="0"/>
          </a:p>
          <a:p>
            <a:pPr marL="0" indent="0" defTabSz="408940">
              <a:spcBef>
                <a:spcPts val="0"/>
              </a:spcBef>
              <a:buNone/>
              <a:defRPr sz="2800" b="1"/>
            </a:pPr>
            <a:endParaRPr lang="en-US" sz="3600" dirty="0" smtClean="0"/>
          </a:p>
          <a:p>
            <a:pPr marL="296333" indent="-296333" defTabSz="408940">
              <a:spcBef>
                <a:spcPts val="0"/>
              </a:spcBef>
              <a:defRPr sz="2800" b="1"/>
            </a:pPr>
            <a:r>
              <a:rPr lang="en-US" sz="3600" dirty="0"/>
              <a:t>Supervisor should refer to the Licensure Approval Letter for number of hours endorsed</a:t>
            </a:r>
            <a:r>
              <a:rPr lang="en-US" sz="3600" dirty="0" smtClean="0"/>
              <a:t>.</a:t>
            </a:r>
            <a:endParaRPr lang="en-US" sz="3600" dirty="0"/>
          </a:p>
        </p:txBody>
      </p:sp>
    </p:spTree>
  </p:cSld>
  <p:clrMapOvr>
    <a:masterClrMapping/>
  </p:clrMapOvr>
  <p:transition spd="med"/>
  <p:timing>
    <p:tnLst>
      <p:par>
        <p:cTn id="1" dur="indefinite" restart="never" fill="hold"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Supervision Handbook"/>
          <p:cNvSpPr txBox="1">
            <a:spLocks noGrp="1"/>
          </p:cNvSpPr>
          <p:nvPr>
            <p:ph type="title"/>
          </p:nvPr>
        </p:nvSpPr>
        <p:spPr>
          <a:xfrm>
            <a:off x="939800" y="304800"/>
            <a:ext cx="10795000" cy="2362200"/>
          </a:xfrm>
          <a:prstGeom prst="rect">
            <a:avLst/>
          </a:prstGeom>
        </p:spPr>
        <p:txBody>
          <a:bodyPr/>
          <a:lstStyle/>
          <a:p>
            <a:r>
              <a:rPr lang="en-US" b="1" dirty="0" smtClean="0">
                <a:solidFill>
                  <a:srgbClr val="2626BE"/>
                </a:solidFill>
              </a:rPr>
              <a:t>Louisiana Marriage &amp; Family Therapy (LMFT) </a:t>
            </a:r>
            <a:r>
              <a:rPr b="1" dirty="0" smtClean="0">
                <a:solidFill>
                  <a:srgbClr val="2626BE"/>
                </a:solidFill>
              </a:rPr>
              <a:t>Supervision </a:t>
            </a:r>
            <a:r>
              <a:rPr b="1" dirty="0">
                <a:solidFill>
                  <a:srgbClr val="2626BE"/>
                </a:solidFill>
              </a:rPr>
              <a:t>Handbook</a:t>
            </a:r>
          </a:p>
        </p:txBody>
      </p:sp>
      <p:sp>
        <p:nvSpPr>
          <p:cNvPr id="141" name="Available online…"/>
          <p:cNvSpPr txBox="1">
            <a:spLocks noGrp="1"/>
          </p:cNvSpPr>
          <p:nvPr>
            <p:ph type="body" idx="1"/>
          </p:nvPr>
        </p:nvSpPr>
        <p:spPr>
          <a:xfrm>
            <a:off x="925095" y="2438400"/>
            <a:ext cx="10795000" cy="6629400"/>
          </a:xfrm>
          <a:prstGeom prst="rect">
            <a:avLst/>
          </a:prstGeom>
        </p:spPr>
        <p:txBody>
          <a:bodyPr>
            <a:normAutofit/>
          </a:bodyPr>
          <a:lstStyle/>
          <a:p>
            <a:pPr marL="423332" indent="-423332">
              <a:spcBef>
                <a:spcPts val="0"/>
              </a:spcBef>
              <a:buBlip>
                <a:blip r:embed="rId2"/>
              </a:buBlip>
              <a:defRPr sz="4000" b="1"/>
            </a:pPr>
            <a:r>
              <a:rPr lang="en-US" dirty="0" smtClean="0"/>
              <a:t>Handbook is written for the LMFT  Approved Supervisor, but is applicable to all Approved Supervisors</a:t>
            </a:r>
          </a:p>
          <a:p>
            <a:pPr marL="423332" indent="-423332">
              <a:spcBef>
                <a:spcPts val="0"/>
              </a:spcBef>
              <a:buBlip>
                <a:blip r:embed="rId2"/>
              </a:buBlip>
              <a:defRPr sz="4000" b="1"/>
            </a:pPr>
            <a:endParaRPr lang="en-US" dirty="0"/>
          </a:p>
          <a:p>
            <a:pPr marL="423332" indent="-423332">
              <a:spcBef>
                <a:spcPts val="0"/>
              </a:spcBef>
              <a:buBlip>
                <a:blip r:embed="rId2"/>
              </a:buBlip>
              <a:defRPr sz="4000" b="1"/>
            </a:pPr>
            <a:r>
              <a:rPr dirty="0" smtClean="0"/>
              <a:t>Available </a:t>
            </a:r>
            <a:r>
              <a:rPr dirty="0"/>
              <a:t>online – www.LPCboard.org</a:t>
            </a:r>
          </a:p>
          <a:p>
            <a:pPr marL="423332" indent="-423332">
              <a:spcBef>
                <a:spcPts val="0"/>
              </a:spcBef>
              <a:buBlip>
                <a:blip r:embed="rId2"/>
              </a:buBlip>
              <a:defRPr sz="4000" b="1"/>
            </a:pPr>
            <a:endParaRPr dirty="0"/>
          </a:p>
          <a:p>
            <a:pPr marL="423332" indent="-423332">
              <a:spcBef>
                <a:spcPts val="0"/>
              </a:spcBef>
              <a:buBlip>
                <a:blip r:embed="rId2"/>
              </a:buBlip>
              <a:defRPr sz="4000" b="1"/>
            </a:pPr>
            <a:r>
              <a:rPr dirty="0"/>
              <a:t>Organized by </a:t>
            </a:r>
            <a:r>
              <a:rPr dirty="0" smtClean="0"/>
              <a:t>topic</a:t>
            </a:r>
            <a:r>
              <a:rPr lang="en-US" dirty="0" smtClean="0"/>
              <a:t>, </a:t>
            </a:r>
            <a:r>
              <a:rPr dirty="0" smtClean="0"/>
              <a:t>reduce</a:t>
            </a:r>
            <a:r>
              <a:rPr lang="en-US" dirty="0" smtClean="0"/>
              <a:t>s</a:t>
            </a:r>
            <a:r>
              <a:rPr dirty="0" smtClean="0"/>
              <a:t> </a:t>
            </a:r>
            <a:r>
              <a:rPr lang="en-US" dirty="0" smtClean="0"/>
              <a:t>"</a:t>
            </a:r>
            <a:r>
              <a:rPr dirty="0" smtClean="0"/>
              <a:t>legalese</a:t>
            </a:r>
            <a:r>
              <a:rPr lang="en-US" dirty="0" smtClean="0"/>
              <a:t>, and provides</a:t>
            </a:r>
            <a:r>
              <a:rPr lang="en-US" dirty="0"/>
              <a:t> </a:t>
            </a:r>
            <a:r>
              <a:rPr lang="en-US" dirty="0" smtClean="0"/>
              <a:t>limited</a:t>
            </a:r>
            <a:r>
              <a:rPr dirty="0" smtClean="0"/>
              <a:t> </a:t>
            </a:r>
            <a:r>
              <a:rPr dirty="0"/>
              <a:t>commentary.</a:t>
            </a:r>
          </a:p>
          <a:p>
            <a:pPr marL="423332" indent="-423332">
              <a:spcBef>
                <a:spcPts val="0"/>
              </a:spcBef>
              <a:buBlip>
                <a:blip r:embed="rId2"/>
              </a:buBlip>
              <a:defRPr sz="4000" b="1"/>
            </a:pPr>
            <a:endParaRPr dirty="0"/>
          </a:p>
          <a:p>
            <a:pPr marL="423332" indent="-423332">
              <a:spcBef>
                <a:spcPts val="0"/>
              </a:spcBef>
              <a:buBlip>
                <a:blip r:embed="rId2"/>
              </a:buBlip>
              <a:defRPr sz="4000" b="1"/>
            </a:pPr>
            <a:r>
              <a:rPr dirty="0"/>
              <a:t>A "help reference," </a:t>
            </a:r>
            <a:r>
              <a:rPr lang="en-US" dirty="0" smtClean="0"/>
              <a:t>but </a:t>
            </a:r>
            <a:r>
              <a:rPr dirty="0" smtClean="0"/>
              <a:t>not </a:t>
            </a:r>
            <a:r>
              <a:rPr dirty="0"/>
              <a:t>an authoritative </a:t>
            </a:r>
            <a:r>
              <a:rPr dirty="0" smtClean="0"/>
              <a:t>source</a:t>
            </a:r>
            <a:r>
              <a:rPr lang="en-US" dirty="0" smtClean="0"/>
              <a:t>.  See </a:t>
            </a:r>
            <a:r>
              <a:rPr dirty="0" smtClean="0"/>
              <a:t>rules</a:t>
            </a:r>
            <a:r>
              <a:rPr lang="en-US" dirty="0" smtClean="0"/>
              <a:t>.</a:t>
            </a:r>
            <a:endParaRPr dirty="0"/>
          </a:p>
        </p:txBody>
      </p:sp>
    </p:spTree>
  </p:cSld>
  <p:clrMapOvr>
    <a:masterClrMapping/>
  </p:clrMapOvr>
  <p:transition spd="med"/>
  <p:timing>
    <p:tnLst>
      <p:par>
        <p:cTn id="1" dur="indefinite" restart="never" fill="hold"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 name="The Registered Supervisor Candidate as a Supervisee"/>
          <p:cNvSpPr txBox="1">
            <a:spLocks noGrp="1"/>
          </p:cNvSpPr>
          <p:nvPr>
            <p:ph type="ctrTitle"/>
          </p:nvPr>
        </p:nvSpPr>
        <p:spPr>
          <a:prstGeom prst="rect">
            <a:avLst/>
          </a:prstGeom>
        </p:spPr>
        <p:txBody>
          <a:bodyPr/>
          <a:lstStyle>
            <a:lvl1pPr defTabSz="549148">
              <a:defRPr sz="7144"/>
            </a:lvl1pPr>
          </a:lstStyle>
          <a:p>
            <a:r>
              <a:rPr b="1" dirty="0">
                <a:solidFill>
                  <a:srgbClr val="2626BE"/>
                </a:solidFill>
              </a:rPr>
              <a:t>The </a:t>
            </a:r>
            <a:r>
              <a:rPr lang="en-US" b="1" dirty="0" smtClean="0">
                <a:solidFill>
                  <a:srgbClr val="2626BE"/>
                </a:solidFill>
              </a:rPr>
              <a:t>MFT </a:t>
            </a:r>
            <a:r>
              <a:rPr b="1" dirty="0" smtClean="0">
                <a:solidFill>
                  <a:srgbClr val="2626BE"/>
                </a:solidFill>
              </a:rPr>
              <a:t>Registered </a:t>
            </a:r>
            <a:r>
              <a:rPr b="1" dirty="0">
                <a:solidFill>
                  <a:srgbClr val="2626BE"/>
                </a:solidFill>
              </a:rPr>
              <a:t>Supervisor </a:t>
            </a:r>
            <a:r>
              <a:rPr b="1" dirty="0" smtClean="0">
                <a:solidFill>
                  <a:srgbClr val="2626BE"/>
                </a:solidFill>
              </a:rPr>
              <a:t>Candidate</a:t>
            </a:r>
            <a:endParaRPr b="1" dirty="0">
              <a:solidFill>
                <a:srgbClr val="2626BE"/>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 name="Responsibilities of the Supervisee:…"/>
          <p:cNvSpPr txBox="1">
            <a:spLocks noGrp="1"/>
          </p:cNvSpPr>
          <p:nvPr>
            <p:ph type="title"/>
          </p:nvPr>
        </p:nvSpPr>
        <p:spPr>
          <a:prstGeom prst="rect">
            <a:avLst/>
          </a:prstGeom>
        </p:spPr>
        <p:txBody>
          <a:bodyPr/>
          <a:lstStyle/>
          <a:p>
            <a:pPr defTabSz="414780">
              <a:defRPr sz="5300"/>
            </a:pPr>
            <a:r>
              <a:rPr dirty="0">
                <a:solidFill>
                  <a:srgbClr val="2626BE"/>
                </a:solidFill>
              </a:rPr>
              <a:t>Responsibilities of the Supervisee:</a:t>
            </a:r>
          </a:p>
          <a:p>
            <a:pPr algn="ctr" defTabSz="414780">
              <a:defRPr sz="5300">
                <a:solidFill>
                  <a:srgbClr val="5A5BC4"/>
                </a:solidFill>
              </a:defRPr>
            </a:pPr>
            <a:r>
              <a:rPr lang="en-US" dirty="0" smtClean="0"/>
              <a:t>MFT </a:t>
            </a:r>
            <a:r>
              <a:rPr dirty="0" smtClean="0"/>
              <a:t>Registered </a:t>
            </a:r>
            <a:r>
              <a:rPr dirty="0"/>
              <a:t>Supervisor </a:t>
            </a:r>
            <a:r>
              <a:rPr dirty="0" smtClean="0"/>
              <a:t>Candidates</a:t>
            </a:r>
            <a:r>
              <a:rPr lang="en-US" dirty="0" smtClean="0"/>
              <a:t> </a:t>
            </a:r>
            <a:r>
              <a:rPr lang="en-US" sz="3600" dirty="0" smtClean="0"/>
              <a:t>(only applies to MFT Supervision)</a:t>
            </a:r>
            <a:endParaRPr sz="3600" dirty="0"/>
          </a:p>
        </p:txBody>
      </p:sp>
      <p:sp>
        <p:nvSpPr>
          <p:cNvPr id="241" name="This is a required experience in order to become a Board approved LMFT Supervisor.…"/>
          <p:cNvSpPr txBox="1">
            <a:spLocks noGrp="1"/>
          </p:cNvSpPr>
          <p:nvPr>
            <p:ph type="body" idx="1"/>
          </p:nvPr>
        </p:nvSpPr>
        <p:spPr>
          <a:xfrm>
            <a:off x="1104900" y="3022600"/>
            <a:ext cx="10795000" cy="6197600"/>
          </a:xfrm>
          <a:prstGeom prst="rect">
            <a:avLst/>
          </a:prstGeom>
        </p:spPr>
        <p:txBody>
          <a:bodyPr>
            <a:normAutofit fontScale="92500" lnSpcReduction="20000"/>
          </a:bodyPr>
          <a:lstStyle/>
          <a:p>
            <a:pPr marL="295275" indent="-295275" defTabSz="438150">
              <a:spcBef>
                <a:spcPts val="2700"/>
              </a:spcBef>
              <a:buSzPct val="50000"/>
              <a:buBlip>
                <a:blip r:embed="rId2"/>
              </a:buBlip>
              <a:defRPr sz="2700">
                <a:solidFill>
                  <a:srgbClr val="825F48"/>
                </a:solidFill>
                <a:latin typeface="Hoefler Text"/>
                <a:ea typeface="Hoefler Text"/>
                <a:cs typeface="Hoefler Text"/>
                <a:sym typeface="Hoefler Text"/>
              </a:defRPr>
            </a:pPr>
            <a:r>
              <a:rPr sz="3200" dirty="0">
                <a:solidFill>
                  <a:schemeClr val="tx1">
                    <a:lumMod val="95000"/>
                    <a:lumOff val="5000"/>
                  </a:schemeClr>
                </a:solidFill>
              </a:rPr>
              <a:t>This is a required experience in order to become a Board </a:t>
            </a:r>
            <a:r>
              <a:rPr lang="en-US" sz="3200" dirty="0" smtClean="0">
                <a:solidFill>
                  <a:schemeClr val="tx1">
                    <a:lumMod val="95000"/>
                    <a:lumOff val="5000"/>
                  </a:schemeClr>
                </a:solidFill>
              </a:rPr>
              <a:t>A</a:t>
            </a:r>
            <a:r>
              <a:rPr sz="3200" dirty="0" smtClean="0">
                <a:solidFill>
                  <a:schemeClr val="tx1">
                    <a:lumMod val="95000"/>
                    <a:lumOff val="5000"/>
                  </a:schemeClr>
                </a:solidFill>
              </a:rPr>
              <a:t>pproved </a:t>
            </a:r>
            <a:r>
              <a:rPr sz="3200" dirty="0">
                <a:solidFill>
                  <a:schemeClr val="tx1">
                    <a:lumMod val="95000"/>
                    <a:lumOff val="5000"/>
                  </a:schemeClr>
                </a:solidFill>
              </a:rPr>
              <a:t>LMFT </a:t>
            </a:r>
            <a:r>
              <a:rPr sz="3200" dirty="0" smtClean="0">
                <a:solidFill>
                  <a:schemeClr val="tx1">
                    <a:lumMod val="95000"/>
                    <a:lumOff val="5000"/>
                  </a:schemeClr>
                </a:solidFill>
              </a:rPr>
              <a:t>Supervisor</a:t>
            </a:r>
            <a:r>
              <a:rPr lang="en-US" sz="3200" dirty="0" smtClean="0">
                <a:solidFill>
                  <a:schemeClr val="tx1">
                    <a:lumMod val="95000"/>
                    <a:lumOff val="5000"/>
                  </a:schemeClr>
                </a:solidFill>
              </a:rPr>
              <a:t>, and requires approval of the application and plan of supervision of supervision by the MFTAC</a:t>
            </a:r>
            <a:endParaRPr sz="3200" dirty="0">
              <a:solidFill>
                <a:schemeClr val="tx1">
                  <a:lumMod val="95000"/>
                  <a:lumOff val="5000"/>
                </a:schemeClr>
              </a:solidFill>
            </a:endParaRPr>
          </a:p>
          <a:p>
            <a:pPr marL="295275" indent="-295275" defTabSz="438150">
              <a:spcBef>
                <a:spcPts val="2700"/>
              </a:spcBef>
              <a:buSzPct val="50000"/>
              <a:buBlip>
                <a:blip r:embed="rId2"/>
              </a:buBlip>
              <a:defRPr sz="2700">
                <a:solidFill>
                  <a:srgbClr val="825F48"/>
                </a:solidFill>
                <a:latin typeface="Hoefler Text"/>
                <a:ea typeface="Hoefler Text"/>
                <a:cs typeface="Hoefler Text"/>
                <a:sym typeface="Hoefler Text"/>
              </a:defRPr>
            </a:pPr>
            <a:r>
              <a:rPr sz="3200" dirty="0">
                <a:solidFill>
                  <a:schemeClr val="tx1">
                    <a:lumMod val="95000"/>
                    <a:lumOff val="5000"/>
                  </a:schemeClr>
                </a:solidFill>
              </a:rPr>
              <a:t>Requires 36 hours of supervision of supervision from a LMFT-S over a 3 year period.</a:t>
            </a:r>
          </a:p>
          <a:p>
            <a:pPr marL="295275" indent="-295275" defTabSz="438150">
              <a:spcBef>
                <a:spcPts val="2700"/>
              </a:spcBef>
              <a:buSzPct val="50000"/>
              <a:buBlip>
                <a:blip r:embed="rId2"/>
              </a:buBlip>
              <a:defRPr sz="2700">
                <a:solidFill>
                  <a:srgbClr val="825F48"/>
                </a:solidFill>
                <a:latin typeface="Hoefler Text"/>
                <a:ea typeface="Hoefler Text"/>
                <a:cs typeface="Hoefler Text"/>
                <a:sym typeface="Hoefler Text"/>
              </a:defRPr>
            </a:pPr>
            <a:r>
              <a:rPr sz="3200" dirty="0">
                <a:solidFill>
                  <a:schemeClr val="tx1">
                    <a:lumMod val="95000"/>
                    <a:lumOff val="5000"/>
                  </a:schemeClr>
                </a:solidFill>
              </a:rPr>
              <a:t>Must take the LMFT Supervisor Orientation within 1 year of the date of certification.</a:t>
            </a:r>
          </a:p>
          <a:p>
            <a:pPr marL="295275" indent="-295275" defTabSz="438150">
              <a:spcBef>
                <a:spcPts val="2700"/>
              </a:spcBef>
              <a:buSzPct val="50000"/>
              <a:buBlip>
                <a:blip r:embed="rId2"/>
              </a:buBlip>
              <a:defRPr sz="2700">
                <a:solidFill>
                  <a:srgbClr val="825F48"/>
                </a:solidFill>
                <a:latin typeface="Hoefler Text"/>
                <a:ea typeface="Hoefler Text"/>
                <a:cs typeface="Hoefler Text"/>
                <a:sym typeface="Hoefler Text"/>
              </a:defRPr>
            </a:pPr>
            <a:r>
              <a:rPr sz="3200" dirty="0">
                <a:solidFill>
                  <a:schemeClr val="tx1">
                    <a:lumMod val="95000"/>
                    <a:lumOff val="5000"/>
                  </a:schemeClr>
                </a:solidFill>
              </a:rPr>
              <a:t>Requires a minimum of 2 </a:t>
            </a:r>
            <a:r>
              <a:rPr lang="en-US" sz="3200" dirty="0" smtClean="0">
                <a:solidFill>
                  <a:schemeClr val="tx1">
                    <a:lumMod val="95000"/>
                    <a:lumOff val="5000"/>
                  </a:schemeClr>
                </a:solidFill>
              </a:rPr>
              <a:t>PLMFT / </a:t>
            </a:r>
            <a:r>
              <a:rPr lang="en-US" sz="3200" dirty="0" smtClean="0">
                <a:solidFill>
                  <a:schemeClr val="tx1">
                    <a:lumMod val="95000"/>
                    <a:lumOff val="5000"/>
                  </a:schemeClr>
                </a:solidFill>
              </a:rPr>
              <a:t>MFT</a:t>
            </a:r>
            <a:r>
              <a:rPr lang="en-US" sz="3200" dirty="0">
                <a:solidFill>
                  <a:schemeClr val="tx1">
                    <a:lumMod val="95000"/>
                    <a:lumOff val="5000"/>
                  </a:schemeClr>
                </a:solidFill>
              </a:rPr>
              <a:t> </a:t>
            </a:r>
            <a:r>
              <a:rPr lang="en-US" sz="3200" dirty="0" smtClean="0">
                <a:solidFill>
                  <a:schemeClr val="tx1">
                    <a:lumMod val="95000"/>
                    <a:lumOff val="5000"/>
                  </a:schemeClr>
                </a:solidFill>
              </a:rPr>
              <a:t>students </a:t>
            </a:r>
            <a:r>
              <a:rPr sz="3200" dirty="0" smtClean="0">
                <a:solidFill>
                  <a:schemeClr val="tx1">
                    <a:lumMod val="95000"/>
                    <a:lumOff val="5000"/>
                  </a:schemeClr>
                </a:solidFill>
              </a:rPr>
              <a:t>supervised </a:t>
            </a:r>
            <a:r>
              <a:rPr sz="3200" dirty="0">
                <a:solidFill>
                  <a:schemeClr val="tx1">
                    <a:lumMod val="95000"/>
                    <a:lumOff val="5000"/>
                  </a:schemeClr>
                </a:solidFill>
              </a:rPr>
              <a:t>for a minimum of 9 months each.</a:t>
            </a:r>
          </a:p>
          <a:p>
            <a:pPr marL="295275" indent="-295275" defTabSz="438150">
              <a:spcBef>
                <a:spcPts val="2700"/>
              </a:spcBef>
              <a:buSzPct val="50000"/>
              <a:buBlip>
                <a:blip r:embed="rId2"/>
              </a:buBlip>
              <a:defRPr sz="2700">
                <a:solidFill>
                  <a:srgbClr val="082938"/>
                </a:solidFill>
                <a:latin typeface="Hoefler Text"/>
                <a:ea typeface="Hoefler Text"/>
                <a:cs typeface="Hoefler Text"/>
                <a:sym typeface="Hoefler Text"/>
              </a:defRPr>
            </a:pPr>
            <a:r>
              <a:rPr sz="3200" dirty="0"/>
              <a:t>Requires at least 90 hours of Supervision with 2 </a:t>
            </a:r>
            <a:r>
              <a:rPr lang="en-US" sz="3200" dirty="0" smtClean="0"/>
              <a:t>PLMFT / </a:t>
            </a:r>
            <a:r>
              <a:rPr lang="en-US" sz="3200" dirty="0" smtClean="0"/>
              <a:t>MFT</a:t>
            </a:r>
            <a:r>
              <a:rPr lang="en-US" sz="3200" dirty="0"/>
              <a:t> </a:t>
            </a:r>
            <a:r>
              <a:rPr lang="en-US" sz="3200" dirty="0" smtClean="0"/>
              <a:t>students</a:t>
            </a:r>
            <a:r>
              <a:rPr sz="3200" dirty="0" smtClean="0"/>
              <a:t> </a:t>
            </a:r>
            <a:r>
              <a:rPr sz="3200" dirty="0"/>
              <a:t>in no less than 1 year and no more than 3 years. </a:t>
            </a:r>
          </a:p>
        </p:txBody>
      </p:sp>
    </p:spTree>
  </p:cSld>
  <p:clrMapOvr>
    <a:masterClrMapping/>
  </p:clrMapOvr>
  <p:transition spd="med"/>
  <p:timing>
    <p:tnLst>
      <p:par>
        <p:cTn id="1" dur="indefinite" restart="never" fill="hold"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 name="The Registered Supervisor Candidate as a Supervisee"/>
          <p:cNvSpPr txBox="1">
            <a:spLocks noGrp="1"/>
          </p:cNvSpPr>
          <p:nvPr>
            <p:ph type="ctrTitle"/>
          </p:nvPr>
        </p:nvSpPr>
        <p:spPr>
          <a:xfrm>
            <a:off x="1625600" y="2133600"/>
            <a:ext cx="9753600" cy="3395698"/>
          </a:xfrm>
          <a:prstGeom prst="rect">
            <a:avLst/>
          </a:prstGeom>
        </p:spPr>
        <p:txBody>
          <a:bodyPr/>
          <a:lstStyle>
            <a:lvl1pPr defTabSz="549148">
              <a:defRPr sz="7144"/>
            </a:lvl1pPr>
          </a:lstStyle>
          <a:p>
            <a:r>
              <a:rPr b="1" dirty="0">
                <a:solidFill>
                  <a:srgbClr val="2626BE"/>
                </a:solidFill>
              </a:rPr>
              <a:t>The </a:t>
            </a:r>
            <a:r>
              <a:rPr lang="en-US" b="1" dirty="0" smtClean="0">
                <a:solidFill>
                  <a:srgbClr val="2626BE"/>
                </a:solidFill>
              </a:rPr>
              <a:t>LMFT Supervisor /</a:t>
            </a:r>
            <a:r>
              <a:rPr b="1" dirty="0" smtClean="0">
                <a:solidFill>
                  <a:srgbClr val="2626BE"/>
                </a:solidFill>
              </a:rPr>
              <a:t>Superv</a:t>
            </a:r>
            <a:r>
              <a:rPr lang="en-US" b="1" dirty="0" smtClean="0">
                <a:solidFill>
                  <a:srgbClr val="2626BE"/>
                </a:solidFill>
              </a:rPr>
              <a:t>isor Candidate Relationship</a:t>
            </a:r>
            <a:endParaRPr b="1" dirty="0">
              <a:solidFill>
                <a:srgbClr val="2626BE"/>
              </a:solidFill>
            </a:endParaRPr>
          </a:p>
        </p:txBody>
      </p:sp>
    </p:spTree>
    <p:extLst>
      <p:ext uri="{BB962C8B-B14F-4D97-AF65-F5344CB8AC3E}">
        <p14:creationId xmlns:p14="http://schemas.microsoft.com/office/powerpoint/2010/main" val="19972927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 name="Rights of the Supervisee:"/>
          <p:cNvSpPr txBox="1">
            <a:spLocks noGrp="1"/>
          </p:cNvSpPr>
          <p:nvPr>
            <p:ph type="title"/>
          </p:nvPr>
        </p:nvSpPr>
        <p:spPr>
          <a:xfrm>
            <a:off x="1104900" y="571501"/>
            <a:ext cx="11147825" cy="952500"/>
          </a:xfrm>
          <a:prstGeom prst="rect">
            <a:avLst/>
          </a:prstGeom>
        </p:spPr>
        <p:txBody>
          <a:bodyPr>
            <a:normAutofit/>
          </a:bodyPr>
          <a:lstStyle/>
          <a:p>
            <a:pPr defTabSz="440719">
              <a:defRPr sz="5658"/>
            </a:pPr>
            <a:r>
              <a:rPr sz="6000" dirty="0" smtClean="0">
                <a:solidFill>
                  <a:srgbClr val="2626BE"/>
                </a:solidFill>
              </a:rPr>
              <a:t>Rights </a:t>
            </a:r>
            <a:r>
              <a:rPr sz="6000" dirty="0">
                <a:solidFill>
                  <a:srgbClr val="2626BE"/>
                </a:solidFill>
              </a:rPr>
              <a:t>of the </a:t>
            </a:r>
            <a:r>
              <a:rPr sz="6000" dirty="0" smtClean="0">
                <a:solidFill>
                  <a:srgbClr val="2626BE"/>
                </a:solidFill>
              </a:rPr>
              <a:t>Supervis</a:t>
            </a:r>
            <a:r>
              <a:rPr lang="en-US" sz="6000" dirty="0" smtClean="0">
                <a:solidFill>
                  <a:srgbClr val="2626BE"/>
                </a:solidFill>
              </a:rPr>
              <a:t>or Candidate</a:t>
            </a:r>
            <a:r>
              <a:rPr sz="6000" dirty="0" smtClean="0">
                <a:solidFill>
                  <a:srgbClr val="2626BE"/>
                </a:solidFill>
              </a:rPr>
              <a:t>:</a:t>
            </a:r>
            <a:endParaRPr sz="6000" dirty="0">
              <a:solidFill>
                <a:srgbClr val="2626BE"/>
              </a:solidFill>
            </a:endParaRPr>
          </a:p>
        </p:txBody>
      </p:sp>
      <p:sp>
        <p:nvSpPr>
          <p:cNvPr id="245" name="Professional, ethical treatment as determined by the law &amp; rules --…"/>
          <p:cNvSpPr txBox="1">
            <a:spLocks noGrp="1"/>
          </p:cNvSpPr>
          <p:nvPr>
            <p:ph type="body" idx="1"/>
          </p:nvPr>
        </p:nvSpPr>
        <p:spPr>
          <a:xfrm>
            <a:off x="1104900" y="2362200"/>
            <a:ext cx="10795000" cy="7543800"/>
          </a:xfrm>
          <a:prstGeom prst="rect">
            <a:avLst/>
          </a:prstGeom>
        </p:spPr>
        <p:txBody>
          <a:bodyPr>
            <a:normAutofit/>
          </a:bodyPr>
          <a:lstStyle/>
          <a:p>
            <a:pPr marL="406399" indent="-406399" defTabSz="560830">
              <a:spcBef>
                <a:spcPts val="0"/>
              </a:spcBef>
              <a:buBlip>
                <a:blip r:embed="rId2"/>
              </a:buBlip>
              <a:defRPr sz="3800" b="1"/>
            </a:pPr>
            <a:r>
              <a:rPr dirty="0"/>
              <a:t>Professional, ethical treatment as determined by the law &amp; rules </a:t>
            </a:r>
          </a:p>
          <a:p>
            <a:pPr marL="406399" indent="-406399" defTabSz="560830">
              <a:spcBef>
                <a:spcPts val="0"/>
              </a:spcBef>
              <a:buBlip>
                <a:blip r:embed="rId2"/>
              </a:buBlip>
              <a:defRPr sz="3800" b="1"/>
            </a:pPr>
            <a:endParaRPr dirty="0"/>
          </a:p>
          <a:p>
            <a:pPr marL="406399" indent="-406399" defTabSz="560830">
              <a:spcBef>
                <a:spcPts val="0"/>
              </a:spcBef>
              <a:buBlip>
                <a:blip r:embed="rId2"/>
              </a:buBlip>
              <a:defRPr sz="3800" b="1"/>
            </a:pPr>
            <a:r>
              <a:rPr dirty="0"/>
              <a:t>Free from any "duality" in relationship with Supervisor that is exploitive or hinders supervision process.</a:t>
            </a:r>
          </a:p>
          <a:p>
            <a:pPr marL="406399" indent="-406399" defTabSz="560830">
              <a:spcBef>
                <a:spcPts val="0"/>
              </a:spcBef>
              <a:buBlip>
                <a:blip r:embed="rId2"/>
              </a:buBlip>
              <a:defRPr sz="3800" b="1"/>
            </a:pPr>
            <a:endParaRPr dirty="0"/>
          </a:p>
          <a:p>
            <a:pPr marL="406399" indent="-406399" defTabSz="560830">
              <a:spcBef>
                <a:spcPts val="0"/>
              </a:spcBef>
              <a:buBlip>
                <a:blip r:embed="rId2"/>
              </a:buBlip>
              <a:defRPr sz="3800" b="1"/>
            </a:pPr>
            <a:r>
              <a:rPr dirty="0"/>
              <a:t>Clear, objective, timely feedback about clinical skills &amp; professionalism</a:t>
            </a:r>
            <a:r>
              <a:rPr dirty="0" smtClean="0"/>
              <a:t>.</a:t>
            </a:r>
            <a:endParaRPr lang="en-US" dirty="0" smtClean="0"/>
          </a:p>
          <a:p>
            <a:pPr marL="0" indent="0" defTabSz="560830">
              <a:spcBef>
                <a:spcPts val="0"/>
              </a:spcBef>
              <a:buNone/>
              <a:defRPr sz="3800" b="1"/>
            </a:pPr>
            <a:endParaRPr lang="en-US" dirty="0" smtClean="0"/>
          </a:p>
          <a:p>
            <a:pPr marL="0" indent="0" defTabSz="560830">
              <a:spcBef>
                <a:spcPts val="0"/>
              </a:spcBef>
              <a:buNone/>
              <a:defRPr sz="3800" b="1"/>
            </a:pPr>
            <a:endParaRPr lang="en-US" dirty="0" smtClean="0"/>
          </a:p>
          <a:p>
            <a:pPr marL="406399" indent="-406399" defTabSz="560830">
              <a:spcBef>
                <a:spcPts val="0"/>
              </a:spcBef>
              <a:buBlip>
                <a:blip r:embed="rId2"/>
              </a:buBlip>
              <a:defRPr sz="3800" b="1"/>
            </a:pPr>
            <a:endParaRPr dirty="0"/>
          </a:p>
        </p:txBody>
      </p:sp>
    </p:spTree>
  </p:cSld>
  <p:clrMapOvr>
    <a:masterClrMapping/>
  </p:clrMapOvr>
  <p:transition spd="med"/>
  <p:timing>
    <p:tnLst>
      <p:par>
        <p:cTn id="1" dur="indefinite" restart="never" fill="hold"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 name="Rights of the Supervisee:"/>
          <p:cNvSpPr txBox="1">
            <a:spLocks noGrp="1"/>
          </p:cNvSpPr>
          <p:nvPr>
            <p:ph type="title"/>
          </p:nvPr>
        </p:nvSpPr>
        <p:spPr>
          <a:xfrm>
            <a:off x="711200" y="571500"/>
            <a:ext cx="11506200" cy="1714500"/>
          </a:xfrm>
          <a:prstGeom prst="rect">
            <a:avLst/>
          </a:prstGeom>
        </p:spPr>
        <p:txBody>
          <a:bodyPr>
            <a:normAutofit/>
          </a:bodyPr>
          <a:lstStyle/>
          <a:p>
            <a:pPr defTabSz="537462">
              <a:defRPr sz="6900"/>
            </a:pPr>
            <a:r>
              <a:rPr sz="4800" dirty="0" smtClean="0">
                <a:solidFill>
                  <a:srgbClr val="2626BE"/>
                </a:solidFill>
              </a:rPr>
              <a:t>Rights </a:t>
            </a:r>
            <a:r>
              <a:rPr sz="4800" dirty="0">
                <a:solidFill>
                  <a:srgbClr val="2626BE"/>
                </a:solidFill>
              </a:rPr>
              <a:t>of the </a:t>
            </a:r>
            <a:r>
              <a:rPr lang="en-US" sz="4800" dirty="0" smtClean="0">
                <a:solidFill>
                  <a:srgbClr val="2626BE"/>
                </a:solidFill>
              </a:rPr>
              <a:t>MFT </a:t>
            </a:r>
            <a:r>
              <a:rPr sz="4800" dirty="0" smtClean="0">
                <a:solidFill>
                  <a:srgbClr val="2626BE"/>
                </a:solidFill>
              </a:rPr>
              <a:t>Supervis</a:t>
            </a:r>
            <a:r>
              <a:rPr lang="en-US" sz="4800" dirty="0" smtClean="0">
                <a:solidFill>
                  <a:srgbClr val="2626BE"/>
                </a:solidFill>
              </a:rPr>
              <a:t>or Candidate </a:t>
            </a:r>
            <a:r>
              <a:rPr lang="en-US" sz="4400" dirty="0" smtClean="0">
                <a:solidFill>
                  <a:srgbClr val="2626BE"/>
                </a:solidFill>
              </a:rPr>
              <a:t>(cont.)</a:t>
            </a:r>
            <a:endParaRPr sz="4400" dirty="0">
              <a:solidFill>
                <a:srgbClr val="2626BE"/>
              </a:solidFill>
            </a:endParaRPr>
          </a:p>
        </p:txBody>
      </p:sp>
      <p:sp>
        <p:nvSpPr>
          <p:cNvPr id="253" name="Professional, ethical treatment as determined by the law &amp; rules:…"/>
          <p:cNvSpPr txBox="1">
            <a:spLocks noGrp="1"/>
          </p:cNvSpPr>
          <p:nvPr>
            <p:ph type="body" idx="1"/>
          </p:nvPr>
        </p:nvSpPr>
        <p:spPr>
          <a:xfrm>
            <a:off x="1142332" y="2438400"/>
            <a:ext cx="10795000" cy="5715000"/>
          </a:xfrm>
          <a:prstGeom prst="rect">
            <a:avLst/>
          </a:prstGeom>
        </p:spPr>
        <p:txBody>
          <a:bodyPr>
            <a:normAutofit/>
          </a:bodyPr>
          <a:lstStyle/>
          <a:p>
            <a:pPr marL="423332" indent="-423332">
              <a:spcBef>
                <a:spcPts val="0"/>
              </a:spcBef>
              <a:buBlip>
                <a:blip r:embed="rId2"/>
              </a:buBlip>
              <a:defRPr sz="4000" b="1"/>
            </a:pPr>
            <a:r>
              <a:rPr dirty="0" smtClean="0"/>
              <a:t>A </a:t>
            </a:r>
            <a:r>
              <a:rPr dirty="0"/>
              <a:t>confidential environment in which to </a:t>
            </a:r>
            <a:r>
              <a:rPr dirty="0" smtClean="0"/>
              <a:t>share </a:t>
            </a:r>
            <a:r>
              <a:rPr dirty="0"/>
              <a:t>information</a:t>
            </a:r>
            <a:r>
              <a:rPr dirty="0" smtClean="0"/>
              <a:t>.</a:t>
            </a:r>
            <a:endParaRPr lang="en-US" dirty="0" smtClean="0"/>
          </a:p>
          <a:p>
            <a:pPr marL="423332" indent="-423332">
              <a:spcBef>
                <a:spcPts val="0"/>
              </a:spcBef>
              <a:buBlip>
                <a:blip r:embed="rId2"/>
              </a:buBlip>
              <a:defRPr sz="4000" b="1"/>
            </a:pPr>
            <a:endParaRPr lang="en-US" dirty="0"/>
          </a:p>
          <a:p>
            <a:pPr marL="423332" indent="-423332">
              <a:spcBef>
                <a:spcPts val="0"/>
              </a:spcBef>
              <a:defRPr sz="4000" b="1"/>
            </a:pPr>
            <a:r>
              <a:rPr lang="en-US" dirty="0" smtClean="0"/>
              <a:t>Best practices </a:t>
            </a:r>
            <a:r>
              <a:rPr lang="en-US" dirty="0"/>
              <a:t>from Supervisor </a:t>
            </a:r>
            <a:r>
              <a:rPr lang="en-US" dirty="0" smtClean="0"/>
              <a:t>of Supervision about </a:t>
            </a:r>
            <a:r>
              <a:rPr lang="en-US" dirty="0"/>
              <a:t>the supervision process that is accurate &amp; up to </a:t>
            </a:r>
            <a:r>
              <a:rPr lang="en-US" dirty="0" smtClean="0"/>
              <a:t>date.</a:t>
            </a:r>
            <a:endParaRPr lang="en-US" dirty="0"/>
          </a:p>
          <a:p>
            <a:pPr marL="423332" indent="-423332">
              <a:spcBef>
                <a:spcPts val="0"/>
              </a:spcBef>
              <a:defRPr sz="4000" b="1"/>
            </a:pPr>
            <a:endParaRPr lang="en-US" dirty="0"/>
          </a:p>
          <a:p>
            <a:pPr marL="423332" indent="-423332">
              <a:spcBef>
                <a:spcPts val="0"/>
              </a:spcBef>
              <a:defRPr sz="4000" b="1"/>
            </a:pPr>
            <a:r>
              <a:rPr lang="en-US" dirty="0"/>
              <a:t>Timely completion of all administrative tasks related to qualification for </a:t>
            </a:r>
            <a:r>
              <a:rPr lang="en-US" dirty="0" smtClean="0"/>
              <a:t>approval as an </a:t>
            </a:r>
            <a:r>
              <a:rPr lang="en-US" dirty="0" smtClean="0"/>
              <a:t>MFT </a:t>
            </a:r>
            <a:r>
              <a:rPr lang="en-US" dirty="0" smtClean="0"/>
              <a:t>Board </a:t>
            </a:r>
            <a:r>
              <a:rPr lang="en-US" dirty="0" smtClean="0"/>
              <a:t>Approved Supervisor</a:t>
            </a:r>
            <a:endParaRPr lang="en-US" dirty="0"/>
          </a:p>
          <a:p>
            <a:pPr marL="423332" indent="-423332">
              <a:spcBef>
                <a:spcPts val="0"/>
              </a:spcBef>
              <a:buBlip>
                <a:blip r:embed="rId2"/>
              </a:buBlip>
              <a:defRPr sz="4000" b="1"/>
            </a:pPr>
            <a:endParaRPr dirty="0"/>
          </a:p>
        </p:txBody>
      </p:sp>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 name="Responsibilities of the Approved Supervisor:"/>
          <p:cNvSpPr txBox="1">
            <a:spLocks noGrp="1"/>
          </p:cNvSpPr>
          <p:nvPr>
            <p:ph type="title"/>
          </p:nvPr>
        </p:nvSpPr>
        <p:spPr>
          <a:xfrm>
            <a:off x="1104900" y="571500"/>
            <a:ext cx="10795000" cy="1409700"/>
          </a:xfrm>
          <a:prstGeom prst="rect">
            <a:avLst/>
          </a:prstGeom>
        </p:spPr>
        <p:txBody>
          <a:bodyPr>
            <a:normAutofit/>
          </a:bodyPr>
          <a:lstStyle/>
          <a:p>
            <a:pPr indent="304800" algn="l" defTabSz="914400">
              <a:defRPr sz="3600" b="1">
                <a:solidFill>
                  <a:srgbClr val="000000"/>
                </a:solidFill>
                <a:latin typeface="Arial"/>
                <a:ea typeface="Arial"/>
                <a:cs typeface="Arial"/>
                <a:sym typeface="Arial"/>
              </a:defRPr>
            </a:pPr>
            <a:r>
              <a:rPr sz="4400" dirty="0" smtClean="0">
                <a:solidFill>
                  <a:srgbClr val="2626BE"/>
                </a:solidFill>
              </a:rPr>
              <a:t>Responsibilities </a:t>
            </a:r>
            <a:r>
              <a:rPr sz="4400" dirty="0">
                <a:solidFill>
                  <a:srgbClr val="2626BE"/>
                </a:solidFill>
              </a:rPr>
              <a:t>of the </a:t>
            </a:r>
            <a:r>
              <a:rPr lang="en-US" sz="4400" dirty="0" smtClean="0">
                <a:solidFill>
                  <a:srgbClr val="2626BE"/>
                </a:solidFill>
              </a:rPr>
              <a:t/>
            </a:r>
            <a:br>
              <a:rPr lang="en-US" sz="4400" dirty="0" smtClean="0">
                <a:solidFill>
                  <a:srgbClr val="2626BE"/>
                </a:solidFill>
              </a:rPr>
            </a:br>
            <a:r>
              <a:rPr sz="4400" dirty="0" smtClean="0">
                <a:solidFill>
                  <a:srgbClr val="2626BE"/>
                </a:solidFill>
              </a:rPr>
              <a:t>Approved Supervisor</a:t>
            </a:r>
            <a:r>
              <a:rPr lang="en-US" sz="4400" dirty="0" smtClean="0">
                <a:solidFill>
                  <a:srgbClr val="2626BE"/>
                </a:solidFill>
              </a:rPr>
              <a:t> of Supervision</a:t>
            </a:r>
            <a:r>
              <a:rPr sz="4400" dirty="0" smtClean="0">
                <a:solidFill>
                  <a:srgbClr val="2626BE"/>
                </a:solidFill>
              </a:rPr>
              <a:t>:</a:t>
            </a:r>
            <a:endParaRPr sz="4400" dirty="0">
              <a:solidFill>
                <a:srgbClr val="2626BE"/>
              </a:solidFill>
            </a:endParaRPr>
          </a:p>
        </p:txBody>
      </p:sp>
      <p:sp>
        <p:nvSpPr>
          <p:cNvPr id="260" name="Approved Supervisor…"/>
          <p:cNvSpPr txBox="1">
            <a:spLocks noGrp="1"/>
          </p:cNvSpPr>
          <p:nvPr>
            <p:ph type="body" idx="1"/>
          </p:nvPr>
        </p:nvSpPr>
        <p:spPr>
          <a:xfrm>
            <a:off x="1016000" y="2362200"/>
            <a:ext cx="10795000" cy="3860800"/>
          </a:xfrm>
          <a:prstGeom prst="rect">
            <a:avLst/>
          </a:prstGeom>
        </p:spPr>
        <p:txBody>
          <a:bodyPr>
            <a:normAutofit/>
          </a:bodyPr>
          <a:lstStyle/>
          <a:p>
            <a:pPr marL="0" indent="0" algn="ctr">
              <a:spcBef>
                <a:spcPts val="0"/>
              </a:spcBef>
              <a:buSzTx/>
              <a:buNone/>
              <a:defRPr sz="4000" b="1"/>
            </a:pPr>
            <a:r>
              <a:rPr sz="6000" dirty="0"/>
              <a:t>Approved Supervisor</a:t>
            </a:r>
          </a:p>
          <a:p>
            <a:pPr marL="0" indent="0" algn="ctr">
              <a:spcBef>
                <a:spcPts val="0"/>
              </a:spcBef>
              <a:buSzTx/>
              <a:buNone/>
              <a:defRPr sz="4000" b="1"/>
            </a:pPr>
            <a:endParaRPr sz="6000" dirty="0"/>
          </a:p>
          <a:p>
            <a:pPr marL="0" indent="0" algn="ctr">
              <a:spcBef>
                <a:spcPts val="0"/>
              </a:spcBef>
              <a:buSzTx/>
              <a:buNone/>
              <a:defRPr sz="4000" b="1"/>
            </a:pPr>
            <a:endParaRPr sz="6000" dirty="0"/>
          </a:p>
          <a:p>
            <a:pPr marL="0" indent="0" algn="ctr">
              <a:spcBef>
                <a:spcPts val="0"/>
              </a:spcBef>
              <a:buSzTx/>
              <a:buNone/>
              <a:defRPr sz="4000" b="1"/>
            </a:pPr>
            <a:r>
              <a:rPr sz="6000" dirty="0"/>
              <a:t>Registered Supervisor Candidate</a:t>
            </a:r>
          </a:p>
        </p:txBody>
      </p:sp>
    </p:spTree>
  </p:cSld>
  <p:clrMapOvr>
    <a:masterClrMapping/>
  </p:clrMapOvr>
  <p:transition spd="med"/>
  <p:timing>
    <p:tnLst>
      <p:par>
        <p:cTn id="1" dur="indefinite" restart="never" fill="hold"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 name="Responsibilities of the Approved Supervisor"/>
          <p:cNvSpPr txBox="1">
            <a:spLocks noGrp="1"/>
          </p:cNvSpPr>
          <p:nvPr>
            <p:ph type="title"/>
          </p:nvPr>
        </p:nvSpPr>
        <p:spPr>
          <a:xfrm>
            <a:off x="1104900" y="571500"/>
            <a:ext cx="10795000" cy="1562100"/>
          </a:xfrm>
          <a:prstGeom prst="rect">
            <a:avLst/>
          </a:prstGeom>
        </p:spPr>
        <p:txBody>
          <a:bodyPr>
            <a:normAutofit fontScale="90000"/>
          </a:bodyPr>
          <a:lstStyle/>
          <a:p>
            <a:pPr indent="304800" algn="l" defTabSz="914400">
              <a:defRPr sz="3600" b="1">
                <a:solidFill>
                  <a:srgbClr val="000000"/>
                </a:solidFill>
                <a:latin typeface="Arial"/>
                <a:ea typeface="Arial"/>
                <a:cs typeface="Arial"/>
                <a:sym typeface="Arial"/>
              </a:defRPr>
            </a:pPr>
            <a:r>
              <a:rPr lang="en-US" sz="4800" dirty="0" smtClean="0">
                <a:solidFill>
                  <a:srgbClr val="2626BE"/>
                </a:solidFill>
              </a:rPr>
              <a:t>R</a:t>
            </a:r>
            <a:r>
              <a:rPr sz="4800" dirty="0" smtClean="0">
                <a:solidFill>
                  <a:srgbClr val="2626BE"/>
                </a:solidFill>
              </a:rPr>
              <a:t>esponsibilities </a:t>
            </a:r>
            <a:r>
              <a:rPr sz="4800" dirty="0">
                <a:solidFill>
                  <a:srgbClr val="2626BE"/>
                </a:solidFill>
              </a:rPr>
              <a:t>of the </a:t>
            </a:r>
            <a:r>
              <a:rPr lang="en-US" sz="4800" dirty="0" smtClean="0">
                <a:solidFill>
                  <a:srgbClr val="2626BE"/>
                </a:solidFill>
              </a:rPr>
              <a:t/>
            </a:r>
            <a:br>
              <a:rPr lang="en-US" sz="4800" dirty="0" smtClean="0">
                <a:solidFill>
                  <a:srgbClr val="2626BE"/>
                </a:solidFill>
              </a:rPr>
            </a:br>
            <a:r>
              <a:rPr sz="4800" dirty="0" smtClean="0">
                <a:solidFill>
                  <a:srgbClr val="2626BE"/>
                </a:solidFill>
              </a:rPr>
              <a:t>Approved </a:t>
            </a:r>
            <a:r>
              <a:rPr sz="4800" dirty="0">
                <a:solidFill>
                  <a:srgbClr val="2626BE"/>
                </a:solidFill>
              </a:rPr>
              <a:t>Supervisor </a:t>
            </a:r>
            <a:r>
              <a:rPr lang="en-US" sz="4800" dirty="0" smtClean="0">
                <a:solidFill>
                  <a:srgbClr val="2626BE"/>
                </a:solidFill>
              </a:rPr>
              <a:t>of Supervision</a:t>
            </a:r>
            <a:endParaRPr sz="4800" dirty="0">
              <a:solidFill>
                <a:srgbClr val="2626BE"/>
              </a:solidFill>
            </a:endParaRPr>
          </a:p>
        </p:txBody>
      </p:sp>
      <p:sp>
        <p:nvSpPr>
          <p:cNvPr id="264" name="Candidate Registration…"/>
          <p:cNvSpPr txBox="1">
            <a:spLocks noGrp="1"/>
          </p:cNvSpPr>
          <p:nvPr>
            <p:ph type="body" idx="1"/>
          </p:nvPr>
        </p:nvSpPr>
        <p:spPr>
          <a:xfrm>
            <a:off x="1104900" y="2438400"/>
            <a:ext cx="10795000" cy="5715000"/>
          </a:xfrm>
          <a:prstGeom prst="rect">
            <a:avLst/>
          </a:prstGeom>
        </p:spPr>
        <p:txBody>
          <a:bodyPr/>
          <a:lstStyle/>
          <a:p>
            <a:pPr marL="394864" indent="-394864" defTabSz="239522">
              <a:spcBef>
                <a:spcPts val="0"/>
              </a:spcBef>
              <a:buBlip>
                <a:blip r:embed="rId2"/>
              </a:buBlip>
              <a:defRPr sz="3700" b="1">
                <a:solidFill>
                  <a:srgbClr val="5C4A32"/>
                </a:solidFill>
              </a:defRPr>
            </a:pPr>
            <a:r>
              <a:rPr lang="en-US" dirty="0" smtClean="0"/>
              <a:t>Board notification of Supervisor </a:t>
            </a:r>
            <a:r>
              <a:rPr dirty="0" smtClean="0"/>
              <a:t>Candidate </a:t>
            </a:r>
            <a:r>
              <a:rPr lang="en-US" dirty="0" smtClean="0"/>
              <a:t>approval</a:t>
            </a:r>
            <a:endParaRPr dirty="0"/>
          </a:p>
          <a:p>
            <a:pPr marL="394864" indent="-394864" defTabSz="374904">
              <a:spcBef>
                <a:spcPts val="0"/>
              </a:spcBef>
              <a:buBlip>
                <a:blip r:embed="rId2"/>
              </a:buBlip>
              <a:defRPr sz="3700">
                <a:solidFill>
                  <a:srgbClr val="3638CB"/>
                </a:solidFill>
                <a:latin typeface="Arial"/>
                <a:ea typeface="Arial"/>
                <a:cs typeface="Arial"/>
                <a:sym typeface="Arial"/>
              </a:defRPr>
            </a:pPr>
            <a:endParaRPr dirty="0"/>
          </a:p>
          <a:p>
            <a:pPr marL="394864" indent="-394864" defTabSz="239522">
              <a:spcBef>
                <a:spcPts val="0"/>
              </a:spcBef>
              <a:buBlip>
                <a:blip r:embed="rId2"/>
              </a:buBlip>
              <a:defRPr sz="3700" b="1"/>
            </a:pPr>
            <a:r>
              <a:rPr lang="en-US" dirty="0" smtClean="0"/>
              <a:t>Supervisor of Supervision</a:t>
            </a:r>
            <a:r>
              <a:rPr dirty="0" smtClean="0"/>
              <a:t> </a:t>
            </a:r>
            <a:r>
              <a:rPr dirty="0"/>
              <a:t>in good standing for at least two years.</a:t>
            </a:r>
          </a:p>
          <a:p>
            <a:pPr marL="0" indent="0" defTabSz="239522">
              <a:spcBef>
                <a:spcPts val="0"/>
              </a:spcBef>
              <a:buNone/>
              <a:defRPr sz="3700" b="1"/>
            </a:pPr>
            <a:endParaRPr dirty="0"/>
          </a:p>
          <a:p>
            <a:pPr marL="394864" indent="-394864" defTabSz="239522">
              <a:spcBef>
                <a:spcPts val="0"/>
              </a:spcBef>
              <a:buBlip>
                <a:blip r:embed="rId2"/>
              </a:buBlip>
              <a:defRPr sz="3700" b="1"/>
            </a:pPr>
            <a:r>
              <a:rPr lang="en-US" dirty="0" smtClean="0"/>
              <a:t>Approve and sign</a:t>
            </a:r>
            <a:r>
              <a:rPr dirty="0" smtClean="0"/>
              <a:t> </a:t>
            </a:r>
            <a:r>
              <a:rPr dirty="0"/>
              <a:t>official Application Form &amp; Plan of </a:t>
            </a:r>
          </a:p>
          <a:p>
            <a:pPr marL="0" indent="0" defTabSz="239522">
              <a:spcBef>
                <a:spcPts val="0"/>
              </a:spcBef>
              <a:buNone/>
              <a:defRPr sz="3700" b="1"/>
            </a:pPr>
            <a:r>
              <a:rPr dirty="0"/>
              <a:t>Supervision. </a:t>
            </a:r>
          </a:p>
          <a:p>
            <a:pPr marL="0" indent="0" defTabSz="374904">
              <a:spcBef>
                <a:spcPts val="0"/>
              </a:spcBef>
              <a:buSzTx/>
              <a:buNone/>
              <a:defRPr sz="1200">
                <a:solidFill>
                  <a:srgbClr val="000000"/>
                </a:solidFill>
                <a:latin typeface="Arial"/>
                <a:ea typeface="Arial"/>
                <a:cs typeface="Arial"/>
                <a:sym typeface="Arial"/>
              </a:defRPr>
            </a:pPr>
            <a:endParaRPr dirty="0"/>
          </a:p>
          <a:p>
            <a:pPr marL="0" indent="0" defTabSz="374904">
              <a:spcBef>
                <a:spcPts val="0"/>
              </a:spcBef>
              <a:buSzTx/>
              <a:buNone/>
              <a:defRPr sz="1200">
                <a:solidFill>
                  <a:srgbClr val="000000"/>
                </a:solidFill>
                <a:latin typeface="Arial"/>
                <a:ea typeface="Arial"/>
                <a:cs typeface="Arial"/>
                <a:sym typeface="Arial"/>
              </a:defRPr>
            </a:pPr>
            <a:endParaRPr dirty="0"/>
          </a:p>
        </p:txBody>
      </p:sp>
    </p:spTree>
  </p:cSld>
  <p:clrMapOvr>
    <a:masterClrMapping/>
  </p:clrMapOvr>
  <p:transition spd="med"/>
  <p:timing>
    <p:tnLst>
      <p:par>
        <p:cTn id="1" dur="indefinite" restart="never" fill="hold"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 name="Responsibilities of the Approved Supervisor"/>
          <p:cNvSpPr txBox="1">
            <a:spLocks noGrp="1"/>
          </p:cNvSpPr>
          <p:nvPr>
            <p:ph type="title"/>
          </p:nvPr>
        </p:nvSpPr>
        <p:spPr>
          <a:xfrm>
            <a:off x="1104900" y="571500"/>
            <a:ext cx="10795000" cy="1790700"/>
          </a:xfrm>
          <a:prstGeom prst="rect">
            <a:avLst/>
          </a:prstGeom>
        </p:spPr>
        <p:txBody>
          <a:bodyPr/>
          <a:lstStyle/>
          <a:p>
            <a:pPr indent="304800" algn="ctr" defTabSz="914400">
              <a:defRPr sz="3600" b="1">
                <a:solidFill>
                  <a:srgbClr val="000000"/>
                </a:solidFill>
                <a:latin typeface="Arial"/>
                <a:ea typeface="Arial"/>
                <a:cs typeface="Arial"/>
                <a:sym typeface="Arial"/>
              </a:defRPr>
            </a:pPr>
            <a:r>
              <a:rPr dirty="0" smtClean="0">
                <a:solidFill>
                  <a:srgbClr val="2626BE"/>
                </a:solidFill>
              </a:rPr>
              <a:t>Responsibilities </a:t>
            </a:r>
            <a:r>
              <a:rPr dirty="0">
                <a:solidFill>
                  <a:srgbClr val="2626BE"/>
                </a:solidFill>
              </a:rPr>
              <a:t>of the </a:t>
            </a:r>
            <a:r>
              <a:rPr lang="en-US" dirty="0" smtClean="0">
                <a:solidFill>
                  <a:srgbClr val="2626BE"/>
                </a:solidFill>
              </a:rPr>
              <a:t/>
            </a:r>
            <a:br>
              <a:rPr lang="en-US" dirty="0" smtClean="0">
                <a:solidFill>
                  <a:srgbClr val="2626BE"/>
                </a:solidFill>
              </a:rPr>
            </a:br>
            <a:r>
              <a:rPr dirty="0" smtClean="0">
                <a:solidFill>
                  <a:srgbClr val="2626BE"/>
                </a:solidFill>
              </a:rPr>
              <a:t>Approved </a:t>
            </a:r>
            <a:r>
              <a:rPr lang="en-US" dirty="0" smtClean="0">
                <a:solidFill>
                  <a:srgbClr val="2626BE"/>
                </a:solidFill>
              </a:rPr>
              <a:t>LMFT </a:t>
            </a:r>
            <a:r>
              <a:rPr dirty="0" smtClean="0">
                <a:solidFill>
                  <a:srgbClr val="2626BE"/>
                </a:solidFill>
              </a:rPr>
              <a:t>Supervisor </a:t>
            </a:r>
            <a:r>
              <a:rPr dirty="0">
                <a:solidFill>
                  <a:srgbClr val="2626BE"/>
                </a:solidFill>
              </a:rPr>
              <a:t>Candidate</a:t>
            </a:r>
          </a:p>
        </p:txBody>
      </p:sp>
      <p:sp>
        <p:nvSpPr>
          <p:cNvPr id="268" name="Candidate Registration…"/>
          <p:cNvSpPr txBox="1">
            <a:spLocks noGrp="1"/>
          </p:cNvSpPr>
          <p:nvPr>
            <p:ph type="body" idx="1"/>
          </p:nvPr>
        </p:nvSpPr>
        <p:spPr>
          <a:xfrm>
            <a:off x="1086184" y="2514600"/>
            <a:ext cx="10795000" cy="6248400"/>
          </a:xfrm>
          <a:prstGeom prst="rect">
            <a:avLst/>
          </a:prstGeom>
        </p:spPr>
        <p:txBody>
          <a:bodyPr>
            <a:normAutofit lnSpcReduction="10000"/>
          </a:bodyPr>
          <a:lstStyle/>
          <a:p>
            <a:pPr marL="372532" indent="-372532" defTabSz="643737">
              <a:spcBef>
                <a:spcPts val="0"/>
              </a:spcBef>
              <a:buBlip>
                <a:blip r:embed="rId2"/>
              </a:buBlip>
              <a:defRPr sz="3520">
                <a:solidFill>
                  <a:srgbClr val="855A49"/>
                </a:solidFill>
              </a:defRPr>
            </a:pPr>
            <a:r>
              <a:rPr dirty="0"/>
              <a:t>Candidate </a:t>
            </a:r>
            <a:r>
              <a:rPr lang="en-US" dirty="0" smtClean="0"/>
              <a:t>submits application and receives letter of approval</a:t>
            </a:r>
            <a:endParaRPr dirty="0"/>
          </a:p>
          <a:p>
            <a:pPr marL="372532" indent="-372532" defTabSz="643737">
              <a:spcBef>
                <a:spcPts val="0"/>
              </a:spcBef>
              <a:buBlip>
                <a:blip r:embed="rId2"/>
              </a:buBlip>
              <a:defRPr sz="3520">
                <a:solidFill>
                  <a:srgbClr val="855A49"/>
                </a:solidFill>
              </a:defRPr>
            </a:pPr>
            <a:endParaRPr dirty="0"/>
          </a:p>
          <a:p>
            <a:pPr marL="372532" indent="-372532" defTabSz="643737">
              <a:spcBef>
                <a:spcPts val="0"/>
              </a:spcBef>
              <a:buBlip>
                <a:blip r:embed="rId2"/>
              </a:buBlip>
              <a:defRPr sz="3520">
                <a:solidFill>
                  <a:srgbClr val="855A49"/>
                </a:solidFill>
              </a:defRPr>
            </a:pPr>
            <a:r>
              <a:rPr dirty="0"/>
              <a:t>Complete Supervisor Orientation </a:t>
            </a:r>
            <a:r>
              <a:rPr dirty="0" smtClean="0"/>
              <a:t>Workshop</a:t>
            </a:r>
            <a:r>
              <a:rPr lang="en-US" dirty="0" smtClean="0"/>
              <a:t> complete and pass Supervisor Orientation Workshop Examination within the first year after approval</a:t>
            </a:r>
            <a:r>
              <a:rPr dirty="0" smtClean="0"/>
              <a:t>.</a:t>
            </a:r>
            <a:endParaRPr lang="en-US" dirty="0" smtClean="0"/>
          </a:p>
          <a:p>
            <a:pPr marL="860227" lvl="1" indent="-372532" defTabSz="643737">
              <a:spcBef>
                <a:spcPts val="0"/>
              </a:spcBef>
              <a:defRPr sz="3520">
                <a:solidFill>
                  <a:srgbClr val="855A49"/>
                </a:solidFill>
              </a:defRPr>
            </a:pPr>
            <a:r>
              <a:rPr lang="en-US" dirty="0">
                <a:hlinkClick r:id="rId3"/>
              </a:rPr>
              <a:t>https://www.lpcboard.org/page/frequently-asked-questions</a:t>
            </a:r>
            <a:endParaRPr dirty="0" smtClean="0"/>
          </a:p>
          <a:p>
            <a:pPr marL="372532" indent="-372532" defTabSz="643737">
              <a:spcBef>
                <a:spcPts val="0"/>
              </a:spcBef>
              <a:buBlip>
                <a:blip r:embed="rId2"/>
              </a:buBlip>
              <a:defRPr sz="3520">
                <a:solidFill>
                  <a:srgbClr val="855A49"/>
                </a:solidFill>
              </a:defRPr>
            </a:pPr>
            <a:r>
              <a:rPr dirty="0" smtClean="0"/>
              <a:t>Required </a:t>
            </a:r>
            <a:r>
              <a:rPr dirty="0"/>
              <a:t>coursework of either a one semester graduate course or a 30 hour didactic and interactive supervision </a:t>
            </a:r>
            <a:r>
              <a:rPr dirty="0" smtClean="0"/>
              <a:t>course</a:t>
            </a:r>
            <a:r>
              <a:rPr lang="en-US" dirty="0" smtClean="0"/>
              <a:t>. (Required before Board approval)</a:t>
            </a:r>
            <a:endParaRPr dirty="0"/>
          </a:p>
          <a:p>
            <a:pPr marL="372532" indent="-372532" defTabSz="643737">
              <a:spcBef>
                <a:spcPts val="0"/>
              </a:spcBef>
              <a:buBlip>
                <a:blip r:embed="rId2"/>
              </a:buBlip>
              <a:defRPr sz="3520">
                <a:solidFill>
                  <a:srgbClr val="855A49"/>
                </a:solidFill>
              </a:defRPr>
            </a:pPr>
            <a:endParaRPr dirty="0"/>
          </a:p>
          <a:p>
            <a:pPr marL="372532" indent="-372532" defTabSz="643737">
              <a:spcBef>
                <a:spcPts val="0"/>
              </a:spcBef>
              <a:buBlip>
                <a:blip r:embed="rId2"/>
              </a:buBlip>
              <a:defRPr sz="3520">
                <a:solidFill>
                  <a:srgbClr val="855A49"/>
                </a:solidFill>
              </a:defRPr>
            </a:pPr>
            <a:r>
              <a:rPr dirty="0"/>
              <a:t>May use the title, "LMFT-SC" to indicate status</a:t>
            </a:r>
            <a:r>
              <a:rPr dirty="0" smtClean="0"/>
              <a:t>.</a:t>
            </a:r>
            <a:endParaRPr dirty="0"/>
          </a:p>
        </p:txBody>
      </p:sp>
    </p:spTree>
  </p:cSld>
  <p:clrMapOvr>
    <a:masterClrMapping/>
  </p:clrMapOvr>
  <p:transition spd="med"/>
  <p:timing>
    <p:tnLst>
      <p:par>
        <p:cTn id="1" dur="indefinite" restart="never" fill="hold"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 name="Responsibilities of the Approved Supervisor:"/>
          <p:cNvSpPr txBox="1">
            <a:spLocks noGrp="1"/>
          </p:cNvSpPr>
          <p:nvPr>
            <p:ph type="title"/>
          </p:nvPr>
        </p:nvSpPr>
        <p:spPr>
          <a:xfrm>
            <a:off x="1092200" y="609600"/>
            <a:ext cx="10795000" cy="1809954"/>
          </a:xfrm>
          <a:prstGeom prst="rect">
            <a:avLst/>
          </a:prstGeom>
        </p:spPr>
        <p:txBody>
          <a:bodyPr/>
          <a:lstStyle/>
          <a:p>
            <a:pPr indent="304800" algn="ctr" defTabSz="914400">
              <a:defRPr sz="3600" b="1">
                <a:solidFill>
                  <a:srgbClr val="000000"/>
                </a:solidFill>
                <a:latin typeface="Arial"/>
                <a:ea typeface="Arial"/>
                <a:cs typeface="Arial"/>
                <a:sym typeface="Arial"/>
              </a:defRPr>
            </a:pPr>
            <a:r>
              <a:rPr dirty="0" smtClean="0">
                <a:solidFill>
                  <a:srgbClr val="2626BE"/>
                </a:solidFill>
              </a:rPr>
              <a:t>Responsibilities </a:t>
            </a:r>
            <a:r>
              <a:rPr dirty="0">
                <a:solidFill>
                  <a:srgbClr val="2626BE"/>
                </a:solidFill>
              </a:rPr>
              <a:t>of the </a:t>
            </a:r>
            <a:r>
              <a:rPr lang="en-US" dirty="0" smtClean="0">
                <a:solidFill>
                  <a:srgbClr val="2626BE"/>
                </a:solidFill>
              </a:rPr>
              <a:t/>
            </a:r>
            <a:br>
              <a:rPr lang="en-US" dirty="0" smtClean="0">
                <a:solidFill>
                  <a:srgbClr val="2626BE"/>
                </a:solidFill>
              </a:rPr>
            </a:br>
            <a:r>
              <a:rPr lang="en-US" dirty="0" smtClean="0">
                <a:solidFill>
                  <a:srgbClr val="2626BE"/>
                </a:solidFill>
              </a:rPr>
              <a:t>MFT </a:t>
            </a:r>
            <a:r>
              <a:rPr dirty="0" smtClean="0">
                <a:solidFill>
                  <a:srgbClr val="2626BE"/>
                </a:solidFill>
              </a:rPr>
              <a:t>Approved Supervisor</a:t>
            </a:r>
            <a:r>
              <a:rPr lang="en-US" dirty="0" smtClean="0">
                <a:solidFill>
                  <a:srgbClr val="2626BE"/>
                </a:solidFill>
              </a:rPr>
              <a:t> Candidate</a:t>
            </a:r>
            <a:r>
              <a:rPr dirty="0" smtClean="0">
                <a:solidFill>
                  <a:srgbClr val="2626BE"/>
                </a:solidFill>
              </a:rPr>
              <a:t>:</a:t>
            </a:r>
            <a:endParaRPr dirty="0">
              <a:solidFill>
                <a:srgbClr val="2626BE"/>
              </a:solidFill>
            </a:endParaRPr>
          </a:p>
        </p:txBody>
      </p:sp>
      <p:sp>
        <p:nvSpPr>
          <p:cNvPr id="272" name="Application…"/>
          <p:cNvSpPr txBox="1">
            <a:spLocks noGrp="1"/>
          </p:cNvSpPr>
          <p:nvPr>
            <p:ph type="body" idx="1"/>
          </p:nvPr>
        </p:nvSpPr>
        <p:spPr>
          <a:xfrm>
            <a:off x="790426" y="2524043"/>
            <a:ext cx="11324237" cy="3800557"/>
          </a:xfrm>
          <a:prstGeom prst="rect">
            <a:avLst/>
          </a:prstGeom>
        </p:spPr>
        <p:txBody>
          <a:bodyPr>
            <a:normAutofit/>
          </a:bodyPr>
          <a:lstStyle/>
          <a:p>
            <a:pPr marL="373062" indent="-373062" defTabSz="685800">
              <a:spcBef>
                <a:spcPts val="0"/>
              </a:spcBef>
              <a:buBlip>
                <a:blip r:embed="rId2"/>
              </a:buBlip>
              <a:defRPr sz="3500">
                <a:solidFill>
                  <a:srgbClr val="84604B"/>
                </a:solidFill>
              </a:defRPr>
            </a:pPr>
            <a:r>
              <a:rPr dirty="0" smtClean="0"/>
              <a:t>If </a:t>
            </a:r>
            <a:r>
              <a:rPr dirty="0"/>
              <a:t>already an AAMFT Approved Supervisor, </a:t>
            </a:r>
            <a:r>
              <a:rPr dirty="0" smtClean="0"/>
              <a:t>formal </a:t>
            </a:r>
            <a:r>
              <a:rPr dirty="0"/>
              <a:t>application </a:t>
            </a:r>
            <a:r>
              <a:rPr lang="en-US" dirty="0" smtClean="0"/>
              <a:t>and approval from </a:t>
            </a:r>
            <a:r>
              <a:rPr dirty="0" smtClean="0"/>
              <a:t>the </a:t>
            </a:r>
            <a:r>
              <a:rPr dirty="0"/>
              <a:t>LPC Board is </a:t>
            </a:r>
            <a:r>
              <a:rPr u="sng" dirty="0"/>
              <a:t>still</a:t>
            </a:r>
            <a:r>
              <a:rPr dirty="0"/>
              <a:t> required.</a:t>
            </a:r>
          </a:p>
          <a:p>
            <a:pPr marL="373062" indent="-373062" defTabSz="685800">
              <a:spcBef>
                <a:spcPts val="0"/>
              </a:spcBef>
              <a:buBlip>
                <a:blip r:embed="rId2"/>
              </a:buBlip>
              <a:defRPr sz="3500">
                <a:solidFill>
                  <a:srgbClr val="84604B"/>
                </a:solidFill>
              </a:defRPr>
            </a:pPr>
            <a:endParaRPr dirty="0"/>
          </a:p>
          <a:p>
            <a:pPr marL="373062" indent="-373062" defTabSz="685800">
              <a:spcBef>
                <a:spcPts val="0"/>
              </a:spcBef>
              <a:buBlip>
                <a:blip r:embed="rId2"/>
              </a:buBlip>
              <a:defRPr sz="3500">
                <a:solidFill>
                  <a:srgbClr val="84604B"/>
                </a:solidFill>
              </a:defRPr>
            </a:pPr>
            <a:r>
              <a:rPr dirty="0"/>
              <a:t>Must submit Plan of Supervision-of-</a:t>
            </a:r>
            <a:r>
              <a:rPr dirty="0">
                <a:solidFill>
                  <a:srgbClr val="83604A"/>
                </a:solidFill>
              </a:rPr>
              <a:t>Supervision</a:t>
            </a:r>
            <a:r>
              <a:rPr sz="2200" dirty="0">
                <a:latin typeface="Arial"/>
                <a:ea typeface="Arial"/>
                <a:cs typeface="Arial"/>
                <a:sym typeface="Arial"/>
              </a:rPr>
              <a:t>.</a:t>
            </a:r>
          </a:p>
        </p:txBody>
      </p:sp>
    </p:spTree>
  </p:cSld>
  <p:clrMapOvr>
    <a:masterClrMapping/>
  </p:clrMapOvr>
  <p:transition spd="med"/>
  <p:timing>
    <p:tnLst>
      <p:par>
        <p:cTn id="1" dur="indefinite" restart="never" fill="hold"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Responsibilities of the Approved Supervisor and Supervisor Candidate"/>
          <p:cNvSpPr txBox="1">
            <a:spLocks noGrp="1"/>
          </p:cNvSpPr>
          <p:nvPr>
            <p:ph type="title"/>
          </p:nvPr>
        </p:nvSpPr>
        <p:spPr>
          <a:xfrm>
            <a:off x="1104900" y="571500"/>
            <a:ext cx="10795000" cy="1866900"/>
          </a:xfrm>
          <a:prstGeom prst="rect">
            <a:avLst/>
          </a:prstGeom>
        </p:spPr>
        <p:txBody>
          <a:bodyPr>
            <a:normAutofit/>
          </a:bodyPr>
          <a:lstStyle/>
          <a:p>
            <a:pPr defTabSz="362204">
              <a:defRPr sz="4700"/>
            </a:pPr>
            <a:r>
              <a:rPr dirty="0" smtClean="0">
                <a:solidFill>
                  <a:srgbClr val="2626BE"/>
                </a:solidFill>
              </a:rPr>
              <a:t>Responsibilities </a:t>
            </a:r>
            <a:r>
              <a:rPr dirty="0">
                <a:solidFill>
                  <a:srgbClr val="2626BE"/>
                </a:solidFill>
              </a:rPr>
              <a:t>of the Approved </a:t>
            </a:r>
            <a:r>
              <a:rPr lang="en-US" dirty="0" smtClean="0">
                <a:solidFill>
                  <a:srgbClr val="2626BE"/>
                </a:solidFill>
              </a:rPr>
              <a:t>MFT </a:t>
            </a:r>
            <a:r>
              <a:rPr dirty="0" smtClean="0">
                <a:solidFill>
                  <a:srgbClr val="2626BE"/>
                </a:solidFill>
              </a:rPr>
              <a:t>Supervisor </a:t>
            </a:r>
            <a:r>
              <a:rPr dirty="0">
                <a:solidFill>
                  <a:srgbClr val="2626BE"/>
                </a:solidFill>
              </a:rPr>
              <a:t>and Supervisor Candidate</a:t>
            </a:r>
          </a:p>
        </p:txBody>
      </p:sp>
      <p:sp>
        <p:nvSpPr>
          <p:cNvPr id="276" name="Supervision-of-Supervision…"/>
          <p:cNvSpPr txBox="1">
            <a:spLocks noGrp="1"/>
          </p:cNvSpPr>
          <p:nvPr>
            <p:ph type="body" idx="1"/>
          </p:nvPr>
        </p:nvSpPr>
        <p:spPr>
          <a:xfrm>
            <a:off x="997518" y="3022600"/>
            <a:ext cx="10795001" cy="5715000"/>
          </a:xfrm>
          <a:prstGeom prst="rect">
            <a:avLst/>
          </a:prstGeom>
        </p:spPr>
        <p:txBody>
          <a:bodyPr/>
          <a:lstStyle/>
          <a:p>
            <a:pPr marL="0" indent="0" defTabSz="443991">
              <a:spcBef>
                <a:spcPts val="0"/>
              </a:spcBef>
              <a:buSzTx/>
              <a:buNone/>
              <a:defRPr sz="3500" b="1">
                <a:solidFill>
                  <a:srgbClr val="847248"/>
                </a:solidFill>
              </a:defRPr>
            </a:pPr>
            <a:r>
              <a:rPr dirty="0"/>
              <a:t>Supervision-of-Supervision</a:t>
            </a:r>
          </a:p>
          <a:p>
            <a:pPr marL="378036" indent="-378036" defTabSz="443991">
              <a:spcBef>
                <a:spcPts val="0"/>
              </a:spcBef>
              <a:buBlip>
                <a:blip r:embed="rId2"/>
              </a:buBlip>
              <a:defRPr sz="3500" b="1"/>
            </a:pPr>
            <a:endParaRPr dirty="0"/>
          </a:p>
          <a:p>
            <a:pPr marL="378036" indent="-378036" defTabSz="443991">
              <a:spcBef>
                <a:spcPts val="0"/>
              </a:spcBef>
              <a:buBlip>
                <a:blip r:embed="rId2"/>
              </a:buBlip>
              <a:defRPr sz="3500" b="1">
                <a:solidFill>
                  <a:srgbClr val="87634B"/>
                </a:solidFill>
              </a:defRPr>
            </a:pPr>
            <a:r>
              <a:rPr dirty="0"/>
              <a:t>At least 2 </a:t>
            </a:r>
            <a:r>
              <a:rPr lang="en-US" dirty="0" smtClean="0"/>
              <a:t>PLMFT / PLPC</a:t>
            </a:r>
            <a:r>
              <a:rPr dirty="0" smtClean="0"/>
              <a:t>s --</a:t>
            </a:r>
            <a:r>
              <a:rPr lang="en-US" dirty="0" smtClean="0"/>
              <a:t> </a:t>
            </a:r>
            <a:r>
              <a:rPr dirty="0" smtClean="0"/>
              <a:t>minimum </a:t>
            </a:r>
            <a:r>
              <a:rPr dirty="0"/>
              <a:t>of 9 months each.</a:t>
            </a:r>
          </a:p>
          <a:p>
            <a:pPr marL="378036" indent="-378036" defTabSz="443991">
              <a:spcBef>
                <a:spcPts val="0"/>
              </a:spcBef>
              <a:buBlip>
                <a:blip r:embed="rId2"/>
              </a:buBlip>
              <a:defRPr sz="3500" b="1">
                <a:solidFill>
                  <a:srgbClr val="87634B"/>
                </a:solidFill>
              </a:defRPr>
            </a:pPr>
            <a:endParaRPr dirty="0"/>
          </a:p>
          <a:p>
            <a:pPr marL="378036" indent="-378036" defTabSz="443991">
              <a:spcBef>
                <a:spcPts val="0"/>
              </a:spcBef>
              <a:buBlip>
                <a:blip r:embed="rId2"/>
              </a:buBlip>
              <a:defRPr sz="3500" b="1">
                <a:solidFill>
                  <a:srgbClr val="87634B"/>
                </a:solidFill>
              </a:defRPr>
            </a:pPr>
            <a:r>
              <a:rPr dirty="0"/>
              <a:t>At least a total of 90 clock hours.</a:t>
            </a:r>
          </a:p>
          <a:p>
            <a:pPr marL="378036" indent="-378036" defTabSz="443991">
              <a:spcBef>
                <a:spcPts val="0"/>
              </a:spcBef>
              <a:buBlip>
                <a:blip r:embed="rId2"/>
              </a:buBlip>
              <a:defRPr sz="3500" b="1">
                <a:solidFill>
                  <a:srgbClr val="87634B"/>
                </a:solidFill>
              </a:defRPr>
            </a:pPr>
            <a:endParaRPr dirty="0"/>
          </a:p>
          <a:p>
            <a:pPr marL="378036" indent="-378036" defTabSz="443991">
              <a:spcBef>
                <a:spcPts val="0"/>
              </a:spcBef>
              <a:buBlip>
                <a:blip r:embed="rId2"/>
              </a:buBlip>
              <a:defRPr sz="3500" b="1"/>
            </a:pPr>
            <a:r>
              <a:rPr dirty="0"/>
              <a:t>No less than 1 year and no more than 3 years.</a:t>
            </a:r>
          </a:p>
          <a:p>
            <a:pPr marL="0" indent="0" defTabSz="694944">
              <a:spcBef>
                <a:spcPts val="0"/>
              </a:spcBef>
              <a:buSzTx/>
              <a:buNone/>
              <a:defRPr sz="1000">
                <a:solidFill>
                  <a:srgbClr val="000000"/>
                </a:solidFill>
                <a:latin typeface="Arial"/>
                <a:ea typeface="Arial"/>
                <a:cs typeface="Arial"/>
                <a:sym typeface="Arial"/>
              </a:defRPr>
            </a:pPr>
            <a:endParaRPr dirty="0"/>
          </a:p>
          <a:p>
            <a:pPr marL="0" indent="0" defTabSz="694944">
              <a:spcBef>
                <a:spcPts val="0"/>
              </a:spcBef>
              <a:buSzTx/>
              <a:buNone/>
              <a:defRPr sz="1000">
                <a:solidFill>
                  <a:srgbClr val="000000"/>
                </a:solidFill>
                <a:latin typeface="Arial"/>
                <a:ea typeface="Arial"/>
                <a:cs typeface="Arial"/>
                <a:sym typeface="Arial"/>
              </a:defRPr>
            </a:pPr>
            <a:endParaRPr dirty="0"/>
          </a:p>
          <a:p>
            <a:pPr marL="0" indent="0" defTabSz="694944">
              <a:spcBef>
                <a:spcPts val="0"/>
              </a:spcBef>
              <a:buSzTx/>
              <a:buNone/>
              <a:defRPr sz="1000">
                <a:solidFill>
                  <a:srgbClr val="000000"/>
                </a:solidFill>
                <a:latin typeface="Arial"/>
                <a:ea typeface="Arial"/>
                <a:cs typeface="Arial"/>
                <a:sym typeface="Arial"/>
              </a:defRPr>
            </a:pPr>
            <a:endParaRPr dirty="0"/>
          </a:p>
          <a:p>
            <a:pPr marL="0" indent="0" defTabSz="694944">
              <a:spcBef>
                <a:spcPts val="0"/>
              </a:spcBef>
              <a:buSzTx/>
              <a:buNone/>
              <a:defRPr sz="1000">
                <a:solidFill>
                  <a:srgbClr val="000000"/>
                </a:solidFill>
                <a:latin typeface="Arial"/>
                <a:ea typeface="Arial"/>
                <a:cs typeface="Arial"/>
                <a:sym typeface="Arial"/>
              </a:defRPr>
            </a:pPr>
            <a:endParaRPr dirty="0"/>
          </a:p>
        </p:txBody>
      </p:sp>
    </p:spTree>
  </p:cSld>
  <p:clrMapOvr>
    <a:masterClrMapping/>
  </p:clrMapOvr>
  <p:transition spd="med"/>
  <p:timing>
    <p:tnLst>
      <p:par>
        <p:cTn id="1" dur="indefinite" restart="never" fill="hold"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Supervision Handbook"/>
          <p:cNvSpPr txBox="1">
            <a:spLocks noGrp="1"/>
          </p:cNvSpPr>
          <p:nvPr>
            <p:ph type="title"/>
          </p:nvPr>
        </p:nvSpPr>
        <p:spPr>
          <a:xfrm>
            <a:off x="1104900" y="571500"/>
            <a:ext cx="10795000" cy="1333500"/>
          </a:xfrm>
          <a:prstGeom prst="rect">
            <a:avLst/>
          </a:prstGeom>
        </p:spPr>
        <p:txBody>
          <a:bodyPr>
            <a:normAutofit fontScale="90000"/>
          </a:bodyPr>
          <a:lstStyle/>
          <a:p>
            <a:r>
              <a:rPr lang="en-US" sz="5400" b="1" dirty="0" smtClean="0">
                <a:solidFill>
                  <a:srgbClr val="2626BE"/>
                </a:solidFill>
              </a:rPr>
              <a:t>Louisiana Marriage &amp; Family Therapy </a:t>
            </a:r>
            <a:r>
              <a:rPr sz="5400" b="1" dirty="0" smtClean="0">
                <a:solidFill>
                  <a:srgbClr val="2626BE"/>
                </a:solidFill>
              </a:rPr>
              <a:t>Supervision </a:t>
            </a:r>
            <a:r>
              <a:rPr sz="5400" b="1" dirty="0">
                <a:solidFill>
                  <a:srgbClr val="2626BE"/>
                </a:solidFill>
              </a:rPr>
              <a:t>Handbook</a:t>
            </a:r>
          </a:p>
        </p:txBody>
      </p:sp>
      <p:sp>
        <p:nvSpPr>
          <p:cNvPr id="137" name="Define the Board-Supervisor-Supervisee &quot;system.&quot;…"/>
          <p:cNvSpPr txBox="1">
            <a:spLocks noGrp="1"/>
          </p:cNvSpPr>
          <p:nvPr>
            <p:ph type="body" idx="1"/>
          </p:nvPr>
        </p:nvSpPr>
        <p:spPr>
          <a:xfrm>
            <a:off x="1244600" y="2534653"/>
            <a:ext cx="10795000" cy="5715000"/>
          </a:xfrm>
          <a:prstGeom prst="rect">
            <a:avLst/>
          </a:prstGeom>
        </p:spPr>
        <p:txBody>
          <a:bodyPr/>
          <a:lstStyle/>
          <a:p>
            <a:pPr marL="423332" indent="-423332">
              <a:spcBef>
                <a:spcPts val="0"/>
              </a:spcBef>
              <a:buBlip>
                <a:blip r:embed="rId2"/>
              </a:buBlip>
              <a:defRPr sz="4000" b="1"/>
            </a:pPr>
            <a:r>
              <a:rPr dirty="0" smtClean="0"/>
              <a:t>Define</a:t>
            </a:r>
            <a:r>
              <a:rPr lang="en-US" dirty="0" smtClean="0"/>
              <a:t>s</a:t>
            </a:r>
            <a:r>
              <a:rPr dirty="0" smtClean="0"/>
              <a:t> </a:t>
            </a:r>
            <a:r>
              <a:rPr dirty="0"/>
              <a:t>the Board-Supervisor-Supervisee-Client "system."  </a:t>
            </a:r>
          </a:p>
          <a:p>
            <a:pPr marL="423332" indent="-423332">
              <a:spcBef>
                <a:spcPts val="0"/>
              </a:spcBef>
              <a:buBlip>
                <a:blip r:embed="rId2"/>
              </a:buBlip>
              <a:defRPr sz="4000" b="1"/>
            </a:pPr>
            <a:endParaRPr dirty="0"/>
          </a:p>
          <a:p>
            <a:pPr marL="423332" indent="-423332">
              <a:spcBef>
                <a:spcPts val="0"/>
              </a:spcBef>
              <a:buBlip>
                <a:blip r:embed="rId2"/>
              </a:buBlip>
              <a:defRPr sz="4000" b="1"/>
            </a:pPr>
            <a:r>
              <a:rPr dirty="0" smtClean="0"/>
              <a:t>Highlight</a:t>
            </a:r>
            <a:r>
              <a:rPr lang="en-US" dirty="0" smtClean="0"/>
              <a:t>s</a:t>
            </a:r>
            <a:r>
              <a:rPr dirty="0" smtClean="0"/>
              <a:t> </a:t>
            </a:r>
            <a:r>
              <a:rPr dirty="0"/>
              <a:t>set of "interlocking" responsibilities in </a:t>
            </a:r>
            <a:r>
              <a:rPr lang="en-US" dirty="0" smtClean="0"/>
              <a:t>the </a:t>
            </a:r>
            <a:r>
              <a:rPr dirty="0" smtClean="0"/>
              <a:t>protection </a:t>
            </a:r>
            <a:r>
              <a:rPr dirty="0"/>
              <a:t>of public.</a:t>
            </a:r>
          </a:p>
        </p:txBody>
      </p:sp>
    </p:spTree>
  </p:cSld>
  <p:clrMapOvr>
    <a:masterClrMapping/>
  </p:clrMapOvr>
  <p:transition spd="med"/>
  <p:timing>
    <p:tnLst>
      <p:par>
        <p:cTn id="1" dur="indefinite" restart="never" fill="hold"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 name="Responsibilities of the Approved Supervisor:"/>
          <p:cNvSpPr txBox="1">
            <a:spLocks noGrp="1"/>
          </p:cNvSpPr>
          <p:nvPr>
            <p:ph type="title"/>
          </p:nvPr>
        </p:nvSpPr>
        <p:spPr>
          <a:xfrm>
            <a:off x="1104900" y="571500"/>
            <a:ext cx="10795000" cy="1485900"/>
          </a:xfrm>
          <a:prstGeom prst="rect">
            <a:avLst/>
          </a:prstGeom>
        </p:spPr>
        <p:txBody>
          <a:bodyPr/>
          <a:lstStyle/>
          <a:p>
            <a:pPr defTabSz="362204">
              <a:defRPr sz="4700"/>
            </a:pPr>
            <a:r>
              <a:rPr dirty="0" smtClean="0">
                <a:solidFill>
                  <a:srgbClr val="2626BE"/>
                </a:solidFill>
              </a:rPr>
              <a:t>Responsibilities </a:t>
            </a:r>
            <a:r>
              <a:rPr dirty="0">
                <a:solidFill>
                  <a:srgbClr val="2626BE"/>
                </a:solidFill>
              </a:rPr>
              <a:t>of </a:t>
            </a:r>
            <a:r>
              <a:rPr dirty="0" smtClean="0">
                <a:solidFill>
                  <a:srgbClr val="2626BE"/>
                </a:solidFill>
              </a:rPr>
              <a:t>the</a:t>
            </a:r>
            <a:r>
              <a:rPr lang="en-US" dirty="0">
                <a:solidFill>
                  <a:srgbClr val="2626BE"/>
                </a:solidFill>
              </a:rPr>
              <a:t> </a:t>
            </a:r>
            <a:r>
              <a:rPr lang="en-US" dirty="0" smtClean="0">
                <a:solidFill>
                  <a:srgbClr val="2626BE"/>
                </a:solidFill>
              </a:rPr>
              <a:t>LMFT </a:t>
            </a:r>
            <a:r>
              <a:rPr dirty="0" smtClean="0">
                <a:solidFill>
                  <a:srgbClr val="2626BE"/>
                </a:solidFill>
              </a:rPr>
              <a:t>Approved </a:t>
            </a:r>
            <a:r>
              <a:rPr dirty="0" smtClean="0">
                <a:solidFill>
                  <a:srgbClr val="2626BE"/>
                </a:solidFill>
              </a:rPr>
              <a:t>Superviso</a:t>
            </a:r>
            <a:r>
              <a:rPr lang="en-US" dirty="0" smtClean="0">
                <a:solidFill>
                  <a:srgbClr val="2626BE"/>
                </a:solidFill>
              </a:rPr>
              <a:t>r Certification</a:t>
            </a:r>
            <a:r>
              <a:rPr dirty="0" smtClean="0">
                <a:solidFill>
                  <a:srgbClr val="2626BE"/>
                </a:solidFill>
              </a:rPr>
              <a:t>:</a:t>
            </a:r>
            <a:endParaRPr dirty="0">
              <a:solidFill>
                <a:srgbClr val="2626BE"/>
              </a:solidFill>
            </a:endParaRPr>
          </a:p>
        </p:txBody>
      </p:sp>
      <p:sp>
        <p:nvSpPr>
          <p:cNvPr id="280" name="Renewal of Certification…"/>
          <p:cNvSpPr txBox="1">
            <a:spLocks noGrp="1"/>
          </p:cNvSpPr>
          <p:nvPr>
            <p:ph type="body" idx="1"/>
          </p:nvPr>
        </p:nvSpPr>
        <p:spPr>
          <a:xfrm>
            <a:off x="1104900" y="2286000"/>
            <a:ext cx="10795000" cy="6934200"/>
          </a:xfrm>
          <a:prstGeom prst="rect">
            <a:avLst/>
          </a:prstGeom>
        </p:spPr>
        <p:txBody>
          <a:bodyPr>
            <a:normAutofit/>
          </a:bodyPr>
          <a:lstStyle/>
          <a:p>
            <a:pPr marL="433916" indent="-433916">
              <a:spcBef>
                <a:spcPts val="0"/>
              </a:spcBef>
              <a:buBlip>
                <a:blip r:embed="rId2"/>
              </a:buBlip>
              <a:defRPr sz="4100"/>
            </a:pPr>
            <a:r>
              <a:rPr dirty="0" smtClean="0"/>
              <a:t>Four </a:t>
            </a:r>
            <a:r>
              <a:rPr dirty="0"/>
              <a:t>year renewal cycle.</a:t>
            </a:r>
          </a:p>
          <a:p>
            <a:pPr marL="0" indent="0">
              <a:spcBef>
                <a:spcPts val="0"/>
              </a:spcBef>
              <a:buNone/>
              <a:defRPr sz="4100"/>
            </a:pPr>
            <a:endParaRPr dirty="0"/>
          </a:p>
          <a:p>
            <a:pPr marL="433916" indent="-433916">
              <a:spcBef>
                <a:spcPts val="0"/>
              </a:spcBef>
              <a:buBlip>
                <a:blip r:embed="rId2"/>
              </a:buBlip>
              <a:defRPr sz="4100"/>
            </a:pPr>
            <a:r>
              <a:rPr dirty="0"/>
              <a:t>Maintain an active LMFT </a:t>
            </a:r>
            <a:r>
              <a:rPr dirty="0" smtClean="0"/>
              <a:t>license</a:t>
            </a:r>
            <a:r>
              <a:rPr dirty="0" smtClean="0"/>
              <a:t>.</a:t>
            </a:r>
            <a:endParaRPr dirty="0"/>
          </a:p>
          <a:p>
            <a:pPr marL="433916" indent="-433916">
              <a:spcBef>
                <a:spcPts val="0"/>
              </a:spcBef>
              <a:buBlip>
                <a:blip r:embed="rId2"/>
              </a:buBlip>
              <a:defRPr sz="4100"/>
            </a:pPr>
            <a:endParaRPr dirty="0"/>
          </a:p>
          <a:p>
            <a:pPr marL="433916" indent="-433916">
              <a:spcBef>
                <a:spcPts val="0"/>
              </a:spcBef>
              <a:defRPr sz="4100"/>
            </a:pPr>
            <a:r>
              <a:rPr b="0" dirty="0"/>
              <a:t>Complete 6 </a:t>
            </a:r>
            <a:r>
              <a:rPr b="0" dirty="0" smtClean="0"/>
              <a:t>hours </a:t>
            </a:r>
            <a:r>
              <a:rPr lang="en-US" b="0" dirty="0" smtClean="0"/>
              <a:t>supervision </a:t>
            </a:r>
            <a:r>
              <a:rPr b="0" dirty="0" smtClean="0"/>
              <a:t>Continuing Education</a:t>
            </a:r>
            <a:r>
              <a:rPr lang="en-US" b="0" dirty="0" smtClean="0"/>
              <a:t> every 4 years</a:t>
            </a:r>
            <a:r>
              <a:rPr dirty="0" smtClean="0"/>
              <a:t>.</a:t>
            </a:r>
            <a:endParaRPr lang="en-US" dirty="0" smtClean="0"/>
          </a:p>
          <a:p>
            <a:pPr marL="433916" indent="-433916">
              <a:spcBef>
                <a:spcPts val="0"/>
              </a:spcBef>
              <a:defRPr sz="4100"/>
            </a:pPr>
            <a:endParaRPr lang="en-US" dirty="0" smtClean="0"/>
          </a:p>
          <a:p>
            <a:pPr marL="433916" indent="-433916">
              <a:spcBef>
                <a:spcPts val="0"/>
              </a:spcBef>
              <a:defRPr sz="4100"/>
            </a:pPr>
            <a:r>
              <a:rPr lang="en-US" dirty="0" smtClean="0"/>
              <a:t>All  </a:t>
            </a:r>
            <a:r>
              <a:rPr lang="en-US" dirty="0"/>
              <a:t>Supervision CE hours should be recorded in the 3rd and 4 </a:t>
            </a:r>
            <a:r>
              <a:rPr lang="en-US" dirty="0" err="1"/>
              <a:t>th</a:t>
            </a:r>
            <a:r>
              <a:rPr lang="en-US" dirty="0"/>
              <a:t> of the renewal period.  Hours accrued through all four years will be accepted</a:t>
            </a:r>
            <a:r>
              <a:rPr lang="en-US" dirty="0" smtClean="0"/>
              <a:t>.</a:t>
            </a:r>
          </a:p>
          <a:p>
            <a:pPr marL="0" indent="0">
              <a:spcBef>
                <a:spcPts val="0"/>
              </a:spcBef>
              <a:buNone/>
              <a:defRPr sz="4100"/>
            </a:pPr>
            <a:endParaRPr lang="en-US" dirty="0"/>
          </a:p>
          <a:p>
            <a:pPr marL="433916" indent="-433916">
              <a:spcBef>
                <a:spcPts val="0"/>
              </a:spcBef>
              <a:defRPr sz="4100"/>
            </a:pPr>
            <a:r>
              <a:rPr lang="en-US" dirty="0"/>
              <a:t>Note:  LMFT License is renewed every two years</a:t>
            </a:r>
          </a:p>
          <a:p>
            <a:pPr marL="433916" indent="-433916">
              <a:spcBef>
                <a:spcPts val="0"/>
              </a:spcBef>
              <a:buBlip>
                <a:blip r:embed="rId2"/>
              </a:buBlip>
              <a:defRPr sz="4100" b="1"/>
            </a:pPr>
            <a:endParaRPr lang="en-US" dirty="0" smtClean="0"/>
          </a:p>
          <a:p>
            <a:pPr marL="433916" indent="-433916">
              <a:spcBef>
                <a:spcPts val="0"/>
              </a:spcBef>
              <a:buBlip>
                <a:blip r:embed="rId2"/>
              </a:buBlip>
              <a:defRPr sz="4100" b="1"/>
            </a:pPr>
            <a:endParaRPr lang="en-US" dirty="0" smtClean="0"/>
          </a:p>
        </p:txBody>
      </p:sp>
    </p:spTree>
  </p:cSld>
  <p:clrMapOvr>
    <a:masterClrMapping/>
  </p:clrMapOvr>
  <p:transition spd="med"/>
  <p:timing>
    <p:tnLst>
      <p:par>
        <p:cTn id="1" dur="indefinite" restart="never" fill="hold"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4900" y="3048000"/>
            <a:ext cx="10795000" cy="2362200"/>
          </a:xfrm>
        </p:spPr>
        <p:txBody>
          <a:bodyPr/>
          <a:lstStyle/>
          <a:p>
            <a:r>
              <a:rPr lang="en-US" dirty="0">
                <a:solidFill>
                  <a:srgbClr val="2626BE"/>
                </a:solidFill>
              </a:rPr>
              <a:t>Responsibilities of the </a:t>
            </a:r>
            <a:br>
              <a:rPr lang="en-US" dirty="0">
                <a:solidFill>
                  <a:srgbClr val="2626BE"/>
                </a:solidFill>
              </a:rPr>
            </a:br>
            <a:r>
              <a:rPr lang="en-US" dirty="0">
                <a:solidFill>
                  <a:srgbClr val="2626BE"/>
                </a:solidFill>
              </a:rPr>
              <a:t>LMFT Approved </a:t>
            </a:r>
            <a:r>
              <a:rPr lang="en-US" dirty="0" smtClean="0">
                <a:solidFill>
                  <a:srgbClr val="2626BE"/>
                </a:solidFill>
              </a:rPr>
              <a:t>Supervisor to Supervisor Candidate</a:t>
            </a:r>
            <a:endParaRPr lang="en-US" dirty="0"/>
          </a:p>
        </p:txBody>
      </p:sp>
      <p:sp>
        <p:nvSpPr>
          <p:cNvPr id="3" name="Text Placeholder 2"/>
          <p:cNvSpPr>
            <a:spLocks noGrp="1"/>
          </p:cNvSpPr>
          <p:nvPr>
            <p:ph type="body" idx="1"/>
          </p:nvPr>
        </p:nvSpPr>
        <p:spPr>
          <a:xfrm>
            <a:off x="1104900" y="7391400"/>
            <a:ext cx="10795000" cy="787400"/>
          </a:xfrm>
        </p:spPr>
        <p:txBody>
          <a:bodyPr/>
          <a:lstStyle/>
          <a:p>
            <a:endParaRPr lang="en-US" dirty="0"/>
          </a:p>
        </p:txBody>
      </p:sp>
    </p:spTree>
    <p:extLst>
      <p:ext uri="{BB962C8B-B14F-4D97-AF65-F5344CB8AC3E}">
        <p14:creationId xmlns:p14="http://schemas.microsoft.com/office/powerpoint/2010/main" val="1459129788"/>
      </p:ext>
    </p:extLst>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 name="Responsibilities of the Approved Supervisor:"/>
          <p:cNvSpPr txBox="1">
            <a:spLocks noGrp="1"/>
          </p:cNvSpPr>
          <p:nvPr>
            <p:ph type="title"/>
          </p:nvPr>
        </p:nvSpPr>
        <p:spPr>
          <a:xfrm>
            <a:off x="1092200" y="1066800"/>
            <a:ext cx="10795000" cy="758089"/>
          </a:xfrm>
          <a:prstGeom prst="rect">
            <a:avLst/>
          </a:prstGeom>
        </p:spPr>
        <p:txBody>
          <a:bodyPr>
            <a:normAutofit fontScale="90000"/>
          </a:bodyPr>
          <a:lstStyle/>
          <a:p>
            <a:pPr indent="304800" algn="l" defTabSz="914400">
              <a:defRPr sz="3600" b="1">
                <a:solidFill>
                  <a:srgbClr val="000000"/>
                </a:solidFill>
                <a:latin typeface="Arial"/>
                <a:ea typeface="Arial"/>
                <a:cs typeface="Arial"/>
                <a:sym typeface="Arial"/>
              </a:defRPr>
            </a:pPr>
            <a:r>
              <a:rPr dirty="0"/>
              <a:t/>
            </a:r>
            <a:br>
              <a:rPr dirty="0"/>
            </a:br>
            <a:endParaRPr dirty="0">
              <a:solidFill>
                <a:srgbClr val="2626BE"/>
              </a:solidFill>
            </a:endParaRPr>
          </a:p>
        </p:txBody>
      </p:sp>
      <p:sp>
        <p:nvSpPr>
          <p:cNvPr id="284" name="Renewal of Certification…"/>
          <p:cNvSpPr txBox="1">
            <a:spLocks noGrp="1"/>
          </p:cNvSpPr>
          <p:nvPr>
            <p:ph type="body" idx="1"/>
          </p:nvPr>
        </p:nvSpPr>
        <p:spPr>
          <a:xfrm>
            <a:off x="939800" y="2362200"/>
            <a:ext cx="11500650" cy="7210670"/>
          </a:xfrm>
          <a:prstGeom prst="rect">
            <a:avLst/>
          </a:prstGeom>
        </p:spPr>
        <p:txBody>
          <a:bodyPr/>
          <a:lstStyle/>
          <a:p>
            <a:pPr marL="315360" indent="-315360" defTabSz="191383">
              <a:spcBef>
                <a:spcPts val="0"/>
              </a:spcBef>
              <a:defRPr sz="2885" b="1"/>
            </a:pPr>
            <a:r>
              <a:rPr lang="en-US" dirty="0" smtClean="0"/>
              <a:t>Complete </a:t>
            </a:r>
            <a:r>
              <a:rPr lang="en-US" dirty="0"/>
              <a:t>Supervisor Orientation </a:t>
            </a:r>
            <a:r>
              <a:rPr lang="en-US" dirty="0" smtClean="0"/>
              <a:t>Workshop; complete </a:t>
            </a:r>
            <a:r>
              <a:rPr lang="en-US" dirty="0"/>
              <a:t>and pass Supervisor Orientation Workshop </a:t>
            </a:r>
            <a:r>
              <a:rPr lang="en-US" dirty="0" smtClean="0"/>
              <a:t>Examination</a:t>
            </a:r>
            <a:endParaRPr lang="en-US" dirty="0"/>
          </a:p>
          <a:p>
            <a:pPr marL="315360" indent="-315360" defTabSz="191383">
              <a:spcBef>
                <a:spcPts val="0"/>
              </a:spcBef>
              <a:buBlip>
                <a:blip r:embed="rId2"/>
              </a:buBlip>
              <a:defRPr sz="2885" b="1"/>
            </a:pPr>
            <a:endParaRPr dirty="0"/>
          </a:p>
          <a:p>
            <a:pPr marL="315360" indent="-315360" defTabSz="191383">
              <a:spcBef>
                <a:spcPts val="0"/>
              </a:spcBef>
              <a:defRPr sz="2885" b="1"/>
            </a:pPr>
            <a:r>
              <a:rPr dirty="0"/>
              <a:t>Submit an updated </a:t>
            </a:r>
            <a:r>
              <a:rPr lang="en-US" dirty="0" smtClean="0"/>
              <a:t>Supervision </a:t>
            </a:r>
            <a:r>
              <a:rPr dirty="0" smtClean="0"/>
              <a:t>Statement </a:t>
            </a:r>
            <a:r>
              <a:rPr dirty="0"/>
              <a:t>of Practice</a:t>
            </a:r>
            <a:r>
              <a:rPr dirty="0" smtClean="0"/>
              <a:t>.</a:t>
            </a:r>
            <a:r>
              <a:rPr lang="en-US" dirty="0"/>
              <a:t> </a:t>
            </a:r>
            <a:endParaRPr lang="en-US" dirty="0" smtClean="0"/>
          </a:p>
          <a:p>
            <a:pPr lvl="1" defTabSz="191383">
              <a:spcBef>
                <a:spcPts val="0"/>
              </a:spcBef>
              <a:buFont typeface="Arial" panose="020B0604020202020204" pitchFamily="34" charset="0"/>
              <a:buChar char="•"/>
              <a:defRPr sz="2885" b="1"/>
            </a:pPr>
            <a:r>
              <a:rPr lang="en-US" dirty="0" smtClean="0"/>
              <a:t>Facilitates </a:t>
            </a:r>
            <a:r>
              <a:rPr lang="en-US" dirty="0"/>
              <a:t>professional development &amp; clinical work of the </a:t>
            </a:r>
            <a:r>
              <a:rPr lang="en-US" dirty="0" smtClean="0"/>
              <a:t>Supervisor Candidate</a:t>
            </a:r>
          </a:p>
          <a:p>
            <a:pPr lvl="1" defTabSz="191383">
              <a:spcBef>
                <a:spcPts val="0"/>
              </a:spcBef>
              <a:buFont typeface="Arial" panose="020B0604020202020204" pitchFamily="34" charset="0"/>
              <a:buChar char="•"/>
              <a:defRPr sz="2885" b="1"/>
            </a:pPr>
            <a:r>
              <a:rPr lang="en-US" dirty="0" smtClean="0"/>
              <a:t>Describes </a:t>
            </a:r>
            <a:r>
              <a:rPr lang="en-US" dirty="0"/>
              <a:t>expectations and responsibilities of Supervisor or Supervisor Candidate</a:t>
            </a:r>
            <a:r>
              <a:rPr lang="en-US" dirty="0" smtClean="0"/>
              <a:t>.</a:t>
            </a:r>
          </a:p>
          <a:p>
            <a:pPr lvl="1" defTabSz="191383">
              <a:spcBef>
                <a:spcPts val="0"/>
              </a:spcBef>
              <a:buFont typeface="Arial" panose="020B0604020202020204" pitchFamily="34" charset="0"/>
              <a:buChar char="•"/>
              <a:defRPr sz="2885" b="1"/>
            </a:pPr>
            <a:r>
              <a:rPr lang="en-US" dirty="0"/>
              <a:t>Defines how the Supervisor Candidate will complete required one-semester graduate supervision course or an equivalent course of study</a:t>
            </a:r>
            <a:r>
              <a:rPr lang="en-US" dirty="0" smtClean="0"/>
              <a:t>.</a:t>
            </a:r>
            <a:endParaRPr lang="en-US" dirty="0"/>
          </a:p>
          <a:p>
            <a:pPr lvl="1" defTabSz="191383">
              <a:spcBef>
                <a:spcPts val="0"/>
              </a:spcBef>
              <a:buFont typeface="Arial" panose="020B0604020202020204" pitchFamily="34" charset="0"/>
              <a:buChar char="•"/>
              <a:defRPr sz="2885" b="1"/>
            </a:pPr>
            <a:r>
              <a:rPr lang="en-US" dirty="0"/>
              <a:t>Includes construction &amp; submission of a </a:t>
            </a:r>
            <a:r>
              <a:rPr lang="en-US" dirty="0" smtClean="0"/>
              <a:t>Supervisor Candidate's </a:t>
            </a:r>
            <a:r>
              <a:rPr lang="en-US" dirty="0"/>
              <a:t>Statement of Practice</a:t>
            </a:r>
            <a:r>
              <a:rPr lang="en-US" dirty="0" smtClean="0"/>
              <a:t>.</a:t>
            </a:r>
          </a:p>
          <a:p>
            <a:pPr lvl="1" defTabSz="191383">
              <a:spcBef>
                <a:spcPts val="0"/>
              </a:spcBef>
              <a:buFont typeface="Arial" panose="020B0604020202020204" pitchFamily="34" charset="0"/>
              <a:buChar char="•"/>
              <a:defRPr sz="2885" b="1"/>
            </a:pPr>
            <a:r>
              <a:rPr lang="en-US" dirty="0"/>
              <a:t>Supervisor creates a learning experience for the </a:t>
            </a:r>
            <a:r>
              <a:rPr lang="en-US" dirty="0" smtClean="0"/>
              <a:t>Supervisor Candidate </a:t>
            </a:r>
            <a:r>
              <a:rPr lang="en-US" dirty="0"/>
              <a:t>ensuring that the quality, duration &amp; frequency of contact are adequate to provide support, continuity, and nurturance. </a:t>
            </a:r>
          </a:p>
          <a:p>
            <a:pPr lvl="1" defTabSz="191383">
              <a:spcBef>
                <a:spcPts val="0"/>
              </a:spcBef>
              <a:buFont typeface="Arial" panose="020B0604020202020204" pitchFamily="34" charset="0"/>
              <a:buChar char="•"/>
              <a:defRPr sz="2885" b="1"/>
            </a:pPr>
            <a:endParaRPr lang="en-US" dirty="0" smtClean="0"/>
          </a:p>
          <a:p>
            <a:pPr marL="315360" indent="-315360" defTabSz="191383">
              <a:spcBef>
                <a:spcPts val="0"/>
              </a:spcBef>
              <a:defRPr sz="2885" b="1"/>
            </a:pPr>
            <a:endParaRPr dirty="0"/>
          </a:p>
          <a:p>
            <a:pPr marL="0" indent="0" defTabSz="191383">
              <a:spcBef>
                <a:spcPts val="0"/>
              </a:spcBef>
              <a:buNone/>
              <a:defRPr sz="2885" b="1"/>
            </a:pPr>
            <a:endParaRPr dirty="0"/>
          </a:p>
        </p:txBody>
      </p:sp>
      <p:pic>
        <p:nvPicPr>
          <p:cNvPr id="2" name="Picture 1"/>
          <p:cNvPicPr>
            <a:picLocks noChangeAspect="1"/>
          </p:cNvPicPr>
          <p:nvPr/>
        </p:nvPicPr>
        <p:blipFill>
          <a:blip r:embed="rId3"/>
          <a:stretch>
            <a:fillRect/>
          </a:stretch>
        </p:blipFill>
        <p:spPr>
          <a:xfrm>
            <a:off x="382226" y="494785"/>
            <a:ext cx="11504974" cy="1902117"/>
          </a:xfrm>
          <a:prstGeom prst="rect">
            <a:avLst/>
          </a:prstGeom>
        </p:spPr>
      </p:pic>
    </p:spTree>
  </p:cSld>
  <p:clrMapOvr>
    <a:masterClrMapping/>
  </p:clrMapOvr>
  <p:transition spd="med"/>
  <p:timing>
    <p:tnLst>
      <p:par>
        <p:cTn id="1" dur="indefinite" restart="never" fill="hold"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 name="Conclusion"/>
          <p:cNvSpPr txBox="1">
            <a:spLocks noGrp="1"/>
          </p:cNvSpPr>
          <p:nvPr>
            <p:ph type="title"/>
          </p:nvPr>
        </p:nvSpPr>
        <p:spPr>
          <a:prstGeom prst="rect">
            <a:avLst/>
          </a:prstGeom>
        </p:spPr>
        <p:txBody>
          <a:bodyPr/>
          <a:lstStyle/>
          <a:p>
            <a:r>
              <a:t>Conclusion</a:t>
            </a:r>
          </a:p>
        </p:txBody>
      </p:sp>
      <p:sp>
        <p:nvSpPr>
          <p:cNvPr id="304" name="This concludes the Marriage and Family Therapy Advisory Committee Orientation.   Please continue to complete the Exam that is found on this website, www.lpcboard.org.…"/>
          <p:cNvSpPr txBox="1">
            <a:spLocks noGrp="1"/>
          </p:cNvSpPr>
          <p:nvPr>
            <p:ph type="body" idx="1"/>
          </p:nvPr>
        </p:nvSpPr>
        <p:spPr>
          <a:xfrm>
            <a:off x="1104900" y="3022600"/>
            <a:ext cx="10795000" cy="1778000"/>
          </a:xfrm>
          <a:prstGeom prst="rect">
            <a:avLst/>
          </a:prstGeom>
        </p:spPr>
        <p:txBody>
          <a:bodyPr/>
          <a:lstStyle/>
          <a:p>
            <a:pPr algn="ctr">
              <a:buBlip>
                <a:blip r:embed="rId4"/>
              </a:buBlip>
            </a:pPr>
            <a:r>
              <a:rPr lang="en-US" dirty="0" smtClean="0"/>
              <a:t>Questions</a:t>
            </a:r>
            <a:endParaRPr dirty="0"/>
          </a:p>
        </p:txBody>
      </p:sp>
      <p:pic>
        <p:nvPicPr>
          <p:cNvPr id="2" name="Recorded Sound">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10769600" y="7696200"/>
            <a:ext cx="609600" cy="609600"/>
          </a:xfrm>
          <a:prstGeom prst="rect">
            <a:avLst/>
          </a:prstGeom>
        </p:spPr>
      </p:pic>
    </p:spTree>
  </p:cSld>
  <p:clrMapOvr>
    <a:masterClrMapping/>
  </p:clrMapOvr>
  <p:transition spd="med"/>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29177" fill="hold"/>
                                        <p:tgtEl>
                                          <p:spTgt spid="2"/>
                                        </p:tgtEl>
                                      </p:cBhvr>
                                    </p:cmd>
                                  </p:childTnLst>
                                </p:cTn>
                              </p:par>
                            </p:childTnLst>
                          </p:cTn>
                        </p:par>
                      </p:childTnLst>
                    </p:cTn>
                  </p:par>
                </p:childTnLst>
              </p:cTn>
              <p:nextCondLst>
                <p:cond evt="onClick" delay="0">
                  <p:tgtEl>
                    <p:spTgt spid="2"/>
                  </p:tgtEl>
                </p:cond>
              </p:nextCondLst>
            </p:seq>
            <p:audio>
              <p:cMediaNode vol="80000">
                <p:cTn id="7" fill="hold" display="0">
                  <p:stCondLst>
                    <p:cond delay="indefinite"/>
                  </p:stCondLst>
                  <p:endCondLst>
                    <p:cond evt="onStopAudio" delay="0">
                      <p:tgtEl>
                        <p:sldTgt/>
                      </p:tgtEl>
                    </p:cond>
                  </p:endCondLst>
                </p:cTn>
                <p:tgtEl>
                  <p:spTgt spid="2"/>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25600" y="685800"/>
            <a:ext cx="9753600" cy="5791199"/>
          </a:xfrm>
        </p:spPr>
        <p:txBody>
          <a:bodyPr>
            <a:normAutofit/>
          </a:bodyPr>
          <a:lstStyle/>
          <a:p>
            <a:r>
              <a:rPr lang="en-US" dirty="0" smtClean="0">
                <a:solidFill>
                  <a:srgbClr val="2626BE"/>
                </a:solidFill>
              </a:rPr>
              <a:t>Responsibilities of the Louisiana Licensed Professional Counselors (LPC)Board of Examiners </a:t>
            </a:r>
            <a:br>
              <a:rPr lang="en-US" dirty="0" smtClean="0">
                <a:solidFill>
                  <a:srgbClr val="2626BE"/>
                </a:solidFill>
              </a:rPr>
            </a:br>
            <a:r>
              <a:rPr lang="en-US" dirty="0" smtClean="0">
                <a:solidFill>
                  <a:srgbClr val="2626BE"/>
                </a:solidFill>
              </a:rPr>
              <a:t>Marriage &amp; the Family Therapy Advisory Committee</a:t>
            </a:r>
            <a:endParaRPr lang="en-US" dirty="0">
              <a:solidFill>
                <a:srgbClr val="2626BE"/>
              </a:solidFill>
            </a:endParaRPr>
          </a:p>
        </p:txBody>
      </p:sp>
      <p:sp>
        <p:nvSpPr>
          <p:cNvPr id="3" name="Subtitle 2"/>
          <p:cNvSpPr>
            <a:spLocks noGrp="1"/>
          </p:cNvSpPr>
          <p:nvPr>
            <p:ph type="subTitle" idx="1"/>
          </p:nvPr>
        </p:nvSpPr>
        <p:spPr>
          <a:xfrm>
            <a:off x="1625600" y="7010400"/>
            <a:ext cx="9753600" cy="533400"/>
          </a:xfrm>
        </p:spPr>
        <p:txBody>
          <a:bodyPr/>
          <a:lstStyle/>
          <a:p>
            <a:endParaRPr lang="en-US" dirty="0"/>
          </a:p>
        </p:txBody>
      </p:sp>
    </p:spTree>
    <p:extLst>
      <p:ext uri="{BB962C8B-B14F-4D97-AF65-F5344CB8AC3E}">
        <p14:creationId xmlns:p14="http://schemas.microsoft.com/office/powerpoint/2010/main" val="3903858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Responsibilities of the Licensing Board"/>
          <p:cNvSpPr txBox="1">
            <a:spLocks noGrp="1"/>
          </p:cNvSpPr>
          <p:nvPr>
            <p:ph type="title"/>
          </p:nvPr>
        </p:nvSpPr>
        <p:spPr>
          <a:prstGeom prst="rect">
            <a:avLst/>
          </a:prstGeom>
        </p:spPr>
        <p:txBody>
          <a:bodyPr>
            <a:normAutofit fontScale="90000"/>
          </a:bodyPr>
          <a:lstStyle/>
          <a:p>
            <a:pPr defTabSz="362204">
              <a:defRPr sz="4700"/>
            </a:pPr>
            <a:r>
              <a:rPr dirty="0"/>
              <a:t/>
            </a:r>
            <a:br>
              <a:rPr dirty="0"/>
            </a:br>
            <a:r>
              <a:rPr dirty="0">
                <a:solidFill>
                  <a:srgbClr val="2626BE"/>
                </a:solidFill>
              </a:rPr>
              <a:t>Responsibilities of the </a:t>
            </a:r>
            <a:r>
              <a:rPr lang="en-US" dirty="0" smtClean="0">
                <a:solidFill>
                  <a:srgbClr val="2626BE"/>
                </a:solidFill>
              </a:rPr>
              <a:t/>
            </a:r>
            <a:br>
              <a:rPr lang="en-US" dirty="0" smtClean="0">
                <a:solidFill>
                  <a:srgbClr val="2626BE"/>
                </a:solidFill>
              </a:rPr>
            </a:br>
            <a:r>
              <a:rPr lang="en-US" dirty="0" smtClean="0">
                <a:solidFill>
                  <a:srgbClr val="2626BE"/>
                </a:solidFill>
              </a:rPr>
              <a:t>Louisiana MFTAC </a:t>
            </a:r>
            <a:r>
              <a:rPr lang="en-US" dirty="0" smtClean="0"/>
              <a:t>of the </a:t>
            </a:r>
            <a:r>
              <a:rPr dirty="0" smtClean="0">
                <a:solidFill>
                  <a:srgbClr val="0000FF"/>
                </a:solidFill>
              </a:rPr>
              <a:t>LPC </a:t>
            </a:r>
            <a:r>
              <a:rPr dirty="0">
                <a:solidFill>
                  <a:srgbClr val="0000FF"/>
                </a:solidFill>
              </a:rPr>
              <a:t>Board of Examiners</a:t>
            </a:r>
          </a:p>
        </p:txBody>
      </p:sp>
      <p:sp>
        <p:nvSpPr>
          <p:cNvPr id="148" name="Provide process by which applicants make formal application to the Board for licensure, registration, or certification.…"/>
          <p:cNvSpPr txBox="1">
            <a:spLocks noGrp="1"/>
          </p:cNvSpPr>
          <p:nvPr>
            <p:ph type="body" idx="1"/>
          </p:nvPr>
        </p:nvSpPr>
        <p:spPr>
          <a:prstGeom prst="rect">
            <a:avLst/>
          </a:prstGeom>
        </p:spPr>
        <p:txBody>
          <a:bodyPr>
            <a:normAutofit lnSpcReduction="10000"/>
          </a:bodyPr>
          <a:lstStyle/>
          <a:p>
            <a:pPr marL="406399" indent="-406399" defTabSz="560830">
              <a:spcBef>
                <a:spcPts val="0"/>
              </a:spcBef>
              <a:buBlip>
                <a:blip r:embed="rId2"/>
              </a:buBlip>
              <a:defRPr sz="3800" b="1"/>
            </a:pPr>
            <a:r>
              <a:rPr dirty="0"/>
              <a:t>Provide process by which applicants make formal application to the Board for licensure, registration, or certification.</a:t>
            </a:r>
          </a:p>
          <a:p>
            <a:pPr marL="406399" indent="-406399" defTabSz="560830">
              <a:spcBef>
                <a:spcPts val="0"/>
              </a:spcBef>
              <a:buBlip>
                <a:blip r:embed="rId2"/>
              </a:buBlip>
              <a:defRPr sz="3800" b="1"/>
            </a:pPr>
            <a:endParaRPr dirty="0"/>
          </a:p>
          <a:p>
            <a:pPr marL="406399" indent="-406399" defTabSz="560830">
              <a:spcBef>
                <a:spcPts val="0"/>
              </a:spcBef>
              <a:buBlip>
                <a:blip r:embed="rId2"/>
              </a:buBlip>
              <a:defRPr sz="3800" b="1"/>
            </a:pPr>
            <a:r>
              <a:rPr dirty="0"/>
              <a:t>Review all applications to ensure minimum standards are met.</a:t>
            </a:r>
          </a:p>
          <a:p>
            <a:pPr marL="406399" indent="-406399" defTabSz="560830">
              <a:spcBef>
                <a:spcPts val="0"/>
              </a:spcBef>
              <a:buBlip>
                <a:blip r:embed="rId2"/>
              </a:buBlip>
              <a:defRPr sz="3800" b="1"/>
            </a:pPr>
            <a:endParaRPr dirty="0"/>
          </a:p>
          <a:p>
            <a:pPr marL="406399" indent="-406399" defTabSz="560830">
              <a:spcBef>
                <a:spcPts val="0"/>
              </a:spcBef>
              <a:buBlip>
                <a:blip r:embed="rId2"/>
              </a:buBlip>
              <a:defRPr sz="3800" b="1"/>
            </a:pPr>
            <a:r>
              <a:rPr dirty="0"/>
              <a:t>Grant licensure, registration, or certification upon recommendation of </a:t>
            </a:r>
            <a:r>
              <a:rPr lang="en-US" dirty="0" smtClean="0"/>
              <a:t>Marriage &amp; Family Therapy Advisory Committee (</a:t>
            </a:r>
            <a:r>
              <a:rPr dirty="0" smtClean="0"/>
              <a:t>MFTAC</a:t>
            </a:r>
            <a:r>
              <a:rPr lang="en-US" dirty="0" smtClean="0"/>
              <a:t>) / LPC Board</a:t>
            </a:r>
          </a:p>
          <a:p>
            <a:pPr marL="406399" indent="-406399" defTabSz="560830">
              <a:spcBef>
                <a:spcPts val="0"/>
              </a:spcBef>
              <a:buBlip>
                <a:blip r:embed="rId2"/>
              </a:buBlip>
              <a:defRPr sz="3800" b="1"/>
            </a:pPr>
            <a:r>
              <a:rPr lang="en-US" dirty="0" smtClean="0">
                <a:solidFill>
                  <a:srgbClr val="C00000"/>
                </a:solidFill>
              </a:rPr>
              <a:t>Add statute ?</a:t>
            </a:r>
            <a:endParaRPr dirty="0">
              <a:solidFill>
                <a:srgbClr val="C00000"/>
              </a:solidFill>
            </a:endParaRPr>
          </a:p>
        </p:txBody>
      </p:sp>
    </p:spTree>
  </p:cSld>
  <p:clrMapOvr>
    <a:masterClrMapping/>
  </p:clrMapOvr>
  <p:transition spd="med"/>
  <p:timing>
    <p:tnLst>
      <p:par>
        <p:cTn id="1" dur="indefinite" restart="never" fill="hold"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Legal Authority of the MFTAC"/>
          <p:cNvSpPr txBox="1">
            <a:spLocks noGrp="1"/>
          </p:cNvSpPr>
          <p:nvPr>
            <p:ph type="title"/>
          </p:nvPr>
        </p:nvSpPr>
        <p:spPr>
          <a:prstGeom prst="rect">
            <a:avLst/>
          </a:prstGeom>
        </p:spPr>
        <p:txBody>
          <a:bodyPr>
            <a:normAutofit fontScale="90000"/>
          </a:bodyPr>
          <a:lstStyle/>
          <a:p>
            <a:pPr defTabSz="537462">
              <a:defRPr sz="6900"/>
            </a:pPr>
            <a:r>
              <a:rPr dirty="0">
                <a:solidFill>
                  <a:srgbClr val="2626BE"/>
                </a:solidFill>
              </a:rPr>
              <a:t>Legal Authority of the </a:t>
            </a:r>
            <a:r>
              <a:rPr dirty="0" smtClean="0">
                <a:solidFill>
                  <a:srgbClr val="0000FF"/>
                </a:solidFill>
              </a:rPr>
              <a:t>M</a:t>
            </a:r>
            <a:r>
              <a:rPr lang="en-US" dirty="0" smtClean="0">
                <a:solidFill>
                  <a:srgbClr val="0000FF"/>
                </a:solidFill>
              </a:rPr>
              <a:t>arriage &amp; Family Therapy Advisory Committee (M</a:t>
            </a:r>
            <a:r>
              <a:rPr dirty="0" smtClean="0">
                <a:solidFill>
                  <a:srgbClr val="0000FF"/>
                </a:solidFill>
              </a:rPr>
              <a:t>FTAC</a:t>
            </a:r>
            <a:r>
              <a:rPr lang="en-US" dirty="0" smtClean="0">
                <a:solidFill>
                  <a:srgbClr val="0000FF"/>
                </a:solidFill>
              </a:rPr>
              <a:t>)</a:t>
            </a:r>
            <a:endParaRPr dirty="0">
              <a:solidFill>
                <a:srgbClr val="0000FF"/>
              </a:solidFill>
            </a:endParaRPr>
          </a:p>
        </p:txBody>
      </p:sp>
      <p:sp>
        <p:nvSpPr>
          <p:cNvPr id="152" name="Created and empowered by Act 1195 of 2001 LA Legislature to provide for regulation of the use of the title LMFT.…"/>
          <p:cNvSpPr txBox="1">
            <a:spLocks noGrp="1"/>
          </p:cNvSpPr>
          <p:nvPr>
            <p:ph type="body" idx="1"/>
          </p:nvPr>
        </p:nvSpPr>
        <p:spPr>
          <a:prstGeom prst="rect">
            <a:avLst/>
          </a:prstGeom>
        </p:spPr>
        <p:txBody>
          <a:bodyPr/>
          <a:lstStyle/>
          <a:p>
            <a:pPr marL="419100" indent="-419100" defTabSz="578358">
              <a:lnSpc>
                <a:spcPct val="90000"/>
              </a:lnSpc>
              <a:spcBef>
                <a:spcPts val="0"/>
              </a:spcBef>
              <a:buBlip>
                <a:blip r:embed="rId2"/>
              </a:buBlip>
              <a:defRPr sz="3900" b="1"/>
            </a:pPr>
            <a:r>
              <a:t>Created and empowered by Act 1195 of 2001 LA Legislature to provide for regulation of the use of the title Licensed Marriage and Family Therapist (LMFT).</a:t>
            </a:r>
          </a:p>
          <a:p>
            <a:pPr marL="0" indent="0" defTabSz="905255">
              <a:lnSpc>
                <a:spcPct val="90000"/>
              </a:lnSpc>
              <a:spcBef>
                <a:spcPts val="0"/>
              </a:spcBef>
              <a:buSzTx/>
              <a:buNone/>
              <a:defRPr sz="2900">
                <a:solidFill>
                  <a:srgbClr val="000000"/>
                </a:solidFill>
                <a:latin typeface="Arial"/>
                <a:ea typeface="Arial"/>
                <a:cs typeface="Arial"/>
                <a:sym typeface="Arial"/>
              </a:defRPr>
            </a:pPr>
            <a:endParaRPr/>
          </a:p>
          <a:p>
            <a:pPr marL="419100" indent="-419100" defTabSz="578358">
              <a:lnSpc>
                <a:spcPct val="90000"/>
              </a:lnSpc>
              <a:spcBef>
                <a:spcPts val="0"/>
              </a:spcBef>
              <a:buBlip>
                <a:blip r:embed="rId2"/>
              </a:buBlip>
              <a:defRPr sz="3900" b="1"/>
            </a:pPr>
            <a:r>
              <a:t>Legislatively mandated committee of the LPC Board of Examiners.</a:t>
            </a:r>
          </a:p>
          <a:p>
            <a:pPr marL="0" indent="0" defTabSz="905255">
              <a:lnSpc>
                <a:spcPct val="90000"/>
              </a:lnSpc>
              <a:spcBef>
                <a:spcPts val="0"/>
              </a:spcBef>
              <a:buSzTx/>
              <a:buNone/>
              <a:defRPr sz="2900">
                <a:solidFill>
                  <a:srgbClr val="000000"/>
                </a:solidFill>
                <a:latin typeface="Arial"/>
                <a:ea typeface="Arial"/>
                <a:cs typeface="Arial"/>
                <a:sym typeface="Arial"/>
              </a:defRPr>
            </a:pPr>
            <a:endParaRPr/>
          </a:p>
          <a:p>
            <a:pPr marL="419100" indent="-419100" defTabSz="578358">
              <a:lnSpc>
                <a:spcPct val="90000"/>
              </a:lnSpc>
              <a:spcBef>
                <a:spcPts val="0"/>
              </a:spcBef>
              <a:buBlip>
                <a:blip r:embed="rId2"/>
              </a:buBlip>
              <a:defRPr sz="3900" b="1"/>
            </a:pPr>
            <a:r>
              <a:t>Develops rules &amp; regulations pursuant to the authority granted to &amp; imposed upon it.</a:t>
            </a:r>
          </a:p>
        </p:txBody>
      </p:sp>
    </p:spTree>
  </p:cSld>
  <p:clrMapOvr>
    <a:masterClrMapping/>
  </p:clrMapOvr>
  <p:transition spd="med"/>
  <p:timing>
    <p:tnLst>
      <p:par>
        <p:cTn id="1" dur="indefinite" restart="never" fill="hold"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Legal Authority of the MFTAC"/>
          <p:cNvSpPr txBox="1">
            <a:spLocks noGrp="1"/>
          </p:cNvSpPr>
          <p:nvPr>
            <p:ph type="title"/>
          </p:nvPr>
        </p:nvSpPr>
        <p:spPr>
          <a:xfrm>
            <a:off x="1104900" y="571500"/>
            <a:ext cx="11264900" cy="2362200"/>
          </a:xfrm>
          <a:prstGeom prst="rect">
            <a:avLst/>
          </a:prstGeom>
        </p:spPr>
        <p:txBody>
          <a:bodyPr>
            <a:normAutofit/>
          </a:bodyPr>
          <a:lstStyle/>
          <a:p>
            <a:pPr defTabSz="537462">
              <a:defRPr sz="6900"/>
            </a:pPr>
            <a:r>
              <a:rPr sz="4800" b="1" dirty="0">
                <a:solidFill>
                  <a:srgbClr val="2626BE"/>
                </a:solidFill>
              </a:rPr>
              <a:t>Legal Authority of the </a:t>
            </a:r>
            <a:r>
              <a:rPr sz="4800" b="1" dirty="0" smtClean="0">
                <a:solidFill>
                  <a:srgbClr val="0000FF"/>
                </a:solidFill>
              </a:rPr>
              <a:t>M</a:t>
            </a:r>
            <a:r>
              <a:rPr lang="en-US" sz="4800" b="1" dirty="0" smtClean="0">
                <a:solidFill>
                  <a:srgbClr val="0000FF"/>
                </a:solidFill>
              </a:rPr>
              <a:t>arriage &amp; Family Therapy Advisory Committee (M</a:t>
            </a:r>
            <a:r>
              <a:rPr sz="4800" b="1" dirty="0" smtClean="0">
                <a:solidFill>
                  <a:srgbClr val="0000FF"/>
                </a:solidFill>
              </a:rPr>
              <a:t>FTAC</a:t>
            </a:r>
            <a:r>
              <a:rPr lang="en-US" sz="4800" b="1" dirty="0" smtClean="0">
                <a:solidFill>
                  <a:srgbClr val="0000FF"/>
                </a:solidFill>
              </a:rPr>
              <a:t>)  (cont.)</a:t>
            </a:r>
            <a:endParaRPr sz="4800" b="1" dirty="0">
              <a:solidFill>
                <a:srgbClr val="0000FF"/>
              </a:solidFill>
            </a:endParaRPr>
          </a:p>
        </p:txBody>
      </p:sp>
      <p:sp>
        <p:nvSpPr>
          <p:cNvPr id="156" name="Board promulgates rules &amp; regulations developed by MFTAC for regulation of the use of the title LMFT.…"/>
          <p:cNvSpPr txBox="1">
            <a:spLocks noGrp="1"/>
          </p:cNvSpPr>
          <p:nvPr>
            <p:ph type="body" idx="1"/>
          </p:nvPr>
        </p:nvSpPr>
        <p:spPr>
          <a:prstGeom prst="rect">
            <a:avLst/>
          </a:prstGeom>
        </p:spPr>
        <p:txBody>
          <a:bodyPr/>
          <a:lstStyle/>
          <a:p>
            <a:pPr marL="423332" indent="-423332">
              <a:spcBef>
                <a:spcPts val="0"/>
              </a:spcBef>
              <a:buBlip>
                <a:blip r:embed="rId2"/>
              </a:buBlip>
              <a:defRPr sz="4000" b="1"/>
            </a:pPr>
            <a:r>
              <a:rPr dirty="0"/>
              <a:t>Board promulgates rules &amp; regulations developed by MFTAC for regulation of the use of the title </a:t>
            </a:r>
            <a:r>
              <a:rPr lang="en-US" dirty="0" smtClean="0"/>
              <a:t>LMFT and PLMFT</a:t>
            </a:r>
            <a:endParaRPr dirty="0">
              <a:solidFill>
                <a:srgbClr val="FF0000"/>
              </a:solidFill>
            </a:endParaRPr>
          </a:p>
          <a:p>
            <a:pPr marL="423332" indent="-423332">
              <a:spcBef>
                <a:spcPts val="0"/>
              </a:spcBef>
              <a:buBlip>
                <a:blip r:embed="rId2"/>
              </a:buBlip>
              <a:defRPr sz="4000" b="1"/>
            </a:pPr>
            <a:endParaRPr dirty="0"/>
          </a:p>
          <a:p>
            <a:pPr marL="423332" indent="-423332">
              <a:spcBef>
                <a:spcPts val="0"/>
              </a:spcBef>
              <a:buBlip>
                <a:blip r:embed="rId2"/>
              </a:buBlip>
              <a:defRPr sz="4000" b="1"/>
            </a:pPr>
            <a:r>
              <a:rPr dirty="0"/>
              <a:t>Board approves applications for licensure-- revokes, suspends, &amp; renews the licenses of </a:t>
            </a:r>
            <a:r>
              <a:rPr lang="en-US" dirty="0" smtClean="0"/>
              <a:t>PLMFT / PLPC</a:t>
            </a:r>
            <a:r>
              <a:rPr dirty="0" smtClean="0"/>
              <a:t>s </a:t>
            </a:r>
            <a:r>
              <a:rPr dirty="0"/>
              <a:t>and LMFTs upon the recommendation of the MFTAC.</a:t>
            </a:r>
          </a:p>
        </p:txBody>
      </p:sp>
    </p:spTree>
  </p:cSld>
  <p:clrMapOvr>
    <a:masterClrMapping/>
  </p:clrMapOvr>
  <p:transition spd="med"/>
  <p:timing>
    <p:tnLst>
      <p:par>
        <p:cTn id="1" dur="indefinite" restart="never" fill="hold"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Responsibilities of the Licensing Board:"/>
          <p:cNvSpPr txBox="1">
            <a:spLocks noGrp="1"/>
          </p:cNvSpPr>
          <p:nvPr>
            <p:ph type="title"/>
          </p:nvPr>
        </p:nvSpPr>
        <p:spPr>
          <a:xfrm>
            <a:off x="1104900" y="514350"/>
            <a:ext cx="10795000" cy="1847850"/>
          </a:xfrm>
          <a:prstGeom prst="rect">
            <a:avLst/>
          </a:prstGeom>
        </p:spPr>
        <p:txBody>
          <a:bodyPr/>
          <a:lstStyle/>
          <a:p>
            <a:pPr defTabSz="362204">
              <a:defRPr sz="4700"/>
            </a:pPr>
            <a:r>
              <a:rPr b="1" dirty="0" smtClean="0">
                <a:solidFill>
                  <a:srgbClr val="2626BE"/>
                </a:solidFill>
              </a:rPr>
              <a:t>Responsibilities </a:t>
            </a:r>
            <a:r>
              <a:rPr b="1" dirty="0">
                <a:solidFill>
                  <a:srgbClr val="2626BE"/>
                </a:solidFill>
              </a:rPr>
              <a:t>of the Marriage and Family Therapy Advisory </a:t>
            </a:r>
            <a:r>
              <a:rPr b="1" dirty="0" smtClean="0">
                <a:solidFill>
                  <a:srgbClr val="2626BE"/>
                </a:solidFill>
              </a:rPr>
              <a:t>Committee</a:t>
            </a:r>
            <a:r>
              <a:rPr lang="en-US" b="1" dirty="0" smtClean="0">
                <a:solidFill>
                  <a:srgbClr val="2626BE"/>
                </a:solidFill>
              </a:rPr>
              <a:t> (MFTAC)</a:t>
            </a:r>
            <a:endParaRPr b="1" dirty="0">
              <a:solidFill>
                <a:srgbClr val="2626BE"/>
              </a:solidFill>
            </a:endParaRPr>
          </a:p>
        </p:txBody>
      </p:sp>
      <p:sp>
        <p:nvSpPr>
          <p:cNvPr id="160" name="Provide documentation for licensure, regis- tration, or certification.…"/>
          <p:cNvSpPr txBox="1">
            <a:spLocks noGrp="1"/>
          </p:cNvSpPr>
          <p:nvPr>
            <p:ph type="body" idx="1"/>
          </p:nvPr>
        </p:nvSpPr>
        <p:spPr>
          <a:prstGeom prst="rect">
            <a:avLst/>
          </a:prstGeom>
        </p:spPr>
        <p:txBody>
          <a:bodyPr/>
          <a:lstStyle/>
          <a:p>
            <a:pPr marL="423332" indent="-423332">
              <a:spcBef>
                <a:spcPts val="0"/>
              </a:spcBef>
              <a:buBlip>
                <a:blip r:embed="rId2"/>
              </a:buBlip>
              <a:defRPr sz="4000" b="1"/>
            </a:pPr>
            <a:r>
              <a:rPr dirty="0"/>
              <a:t>Provide </a:t>
            </a:r>
            <a:r>
              <a:rPr dirty="0">
                <a:solidFill>
                  <a:srgbClr val="C00000"/>
                </a:solidFill>
              </a:rPr>
              <a:t>documentation </a:t>
            </a:r>
            <a:r>
              <a:rPr dirty="0"/>
              <a:t>for licensure, registration, or </a:t>
            </a:r>
            <a:r>
              <a:rPr dirty="0" smtClean="0"/>
              <a:t>certification</a:t>
            </a:r>
            <a:r>
              <a:rPr lang="en-US" dirty="0" smtClean="0"/>
              <a:t>s</a:t>
            </a:r>
            <a:r>
              <a:rPr dirty="0" smtClean="0"/>
              <a:t>.</a:t>
            </a:r>
            <a:endParaRPr dirty="0"/>
          </a:p>
          <a:p>
            <a:pPr marL="423332" indent="-423332">
              <a:spcBef>
                <a:spcPts val="0"/>
              </a:spcBef>
              <a:buBlip>
                <a:blip r:embed="rId2"/>
              </a:buBlip>
              <a:defRPr sz="4000" b="1"/>
            </a:pPr>
            <a:endParaRPr dirty="0"/>
          </a:p>
          <a:p>
            <a:pPr marL="423332" indent="-423332">
              <a:spcBef>
                <a:spcPts val="0"/>
              </a:spcBef>
              <a:buBlip>
                <a:blip r:embed="rId2"/>
              </a:buBlip>
              <a:defRPr sz="4000" b="1"/>
            </a:pPr>
            <a:r>
              <a:rPr dirty="0"/>
              <a:t>Aid Supervisees in locating Board-Approved </a:t>
            </a:r>
            <a:r>
              <a:rPr dirty="0" smtClean="0"/>
              <a:t>Supervisors</a:t>
            </a:r>
            <a:r>
              <a:rPr lang="en-US" dirty="0" smtClean="0"/>
              <a:t> for PLMFTs or PLMFTs/PLPCs seeking dual licensure.</a:t>
            </a:r>
            <a:endParaRPr dirty="0"/>
          </a:p>
          <a:p>
            <a:pPr marL="423332" indent="-423332">
              <a:spcBef>
                <a:spcPts val="0"/>
              </a:spcBef>
              <a:buBlip>
                <a:blip r:embed="rId2"/>
              </a:buBlip>
              <a:defRPr sz="4000" b="1"/>
            </a:pPr>
            <a:endParaRPr dirty="0"/>
          </a:p>
          <a:p>
            <a:pPr marL="423332" indent="-423332">
              <a:spcBef>
                <a:spcPts val="0"/>
              </a:spcBef>
              <a:buBlip>
                <a:blip r:embed="rId2"/>
              </a:buBlip>
              <a:defRPr sz="4000" b="1"/>
            </a:pPr>
            <a:r>
              <a:rPr dirty="0"/>
              <a:t>Provide Supervisor Orientation Course to meet the requirement of rules.</a:t>
            </a:r>
          </a:p>
        </p:txBody>
      </p:sp>
    </p:spTree>
  </p:cSld>
  <p:clrMapOvr>
    <a:masterClrMapping/>
  </p:clrMapOvr>
  <p:transition spd="med"/>
  <p:timing>
    <p:tnLst>
      <p:par>
        <p:cTn id="1" dur="indefinite" restart="never" fill="hold"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Renaissance">
  <a:themeElements>
    <a:clrScheme name="Renaissance">
      <a:dk1>
        <a:srgbClr val="000000"/>
      </a:dk1>
      <a:lt1>
        <a:srgbClr val="FFFFFF"/>
      </a:lt1>
      <a:dk2>
        <a:srgbClr val="A7A7A7"/>
      </a:dk2>
      <a:lt2>
        <a:srgbClr val="535353"/>
      </a:lt2>
      <a:accent1>
        <a:srgbClr val="9EA3A1"/>
      </a:accent1>
      <a:accent2>
        <a:srgbClr val="ACAD6A"/>
      </a:accent2>
      <a:accent3>
        <a:srgbClr val="E2BF60"/>
      </a:accent3>
      <a:accent4>
        <a:srgbClr val="DF995B"/>
      </a:accent4>
      <a:accent5>
        <a:srgbClr val="D27263"/>
      </a:accent5>
      <a:accent6>
        <a:srgbClr val="B59871"/>
      </a:accent6>
      <a:hlink>
        <a:srgbClr val="0000FF"/>
      </a:hlink>
      <a:folHlink>
        <a:srgbClr val="FF00FF"/>
      </a:folHlink>
    </a:clrScheme>
    <a:fontScheme name="Renaissance">
      <a:majorFont>
        <a:latin typeface="Avenir Roman"/>
        <a:ea typeface="Avenir Roman"/>
        <a:cs typeface="Avenir Roman"/>
      </a:majorFont>
      <a:minorFont>
        <a:latin typeface="Helvetica"/>
        <a:ea typeface="Helvetica"/>
        <a:cs typeface="Helvetica"/>
      </a:minorFont>
    </a:fontScheme>
    <a:fmtScheme name="Renaissan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1A2C62"/>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625B48"/>
            </a:solidFill>
            <a:effectLst/>
            <a:uFillTx/>
            <a:latin typeface="Didot"/>
            <a:ea typeface="Didot"/>
            <a:cs typeface="Didot"/>
            <a:sym typeface="Dido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t">
        <a:spAutoFit/>
      </a:bodyPr>
      <a:lstStyle>
        <a:defPPr marL="0" marR="0" indent="0" algn="ctr" defTabSz="584200"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625B48"/>
            </a:solidFill>
            <a:effectLst/>
            <a:uFillTx/>
            <a:latin typeface="Didot"/>
            <a:ea typeface="Didot"/>
            <a:cs typeface="Didot"/>
            <a:sym typeface="Dido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
  <TotalTime>20052</TotalTime>
  <Words>2757</Words>
  <Application>Microsoft Office PowerPoint</Application>
  <PresentationFormat>Custom</PresentationFormat>
  <Paragraphs>257</Paragraphs>
  <Slides>43</Slides>
  <Notes>0</Notes>
  <HiddenSlides>0</HiddenSlides>
  <MMClips>1</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43</vt:i4>
      </vt:variant>
    </vt:vector>
  </HeadingPairs>
  <TitlesOfParts>
    <vt:vector size="51" baseType="lpstr">
      <vt:lpstr>Arial</vt:lpstr>
      <vt:lpstr>Avenir Roman</vt:lpstr>
      <vt:lpstr>Baskerville</vt:lpstr>
      <vt:lpstr>Calibri</vt:lpstr>
      <vt:lpstr>Calibri Light</vt:lpstr>
      <vt:lpstr>Cochin</vt:lpstr>
      <vt:lpstr>Hoefler Text</vt:lpstr>
      <vt:lpstr>Office Theme</vt:lpstr>
      <vt:lpstr> Presented by Louisiana  Marriage and Family Therapy Advisory Committee</vt:lpstr>
      <vt:lpstr>Presentation Objectives</vt:lpstr>
      <vt:lpstr>Louisiana Marriage &amp; Family Therapy (LMFT) Supervision Handbook</vt:lpstr>
      <vt:lpstr>Louisiana Marriage &amp; Family Therapy Supervision Handbook</vt:lpstr>
      <vt:lpstr>Responsibilities of the Louisiana Licensed Professional Counselors (LPC)Board of Examiners  Marriage &amp; the Family Therapy Advisory Committee</vt:lpstr>
      <vt:lpstr> Responsibilities of the  Louisiana MFTAC of the LPC Board of Examiners</vt:lpstr>
      <vt:lpstr>Legal Authority of the Marriage &amp; Family Therapy Advisory Committee (MFTAC)</vt:lpstr>
      <vt:lpstr>Legal Authority of the Marriage &amp; Family Therapy Advisory Committee (MFTAC)  (cont.)</vt:lpstr>
      <vt:lpstr>Responsibilities of the Marriage and Family Therapy Advisory Committee (MFTAC)</vt:lpstr>
      <vt:lpstr>Responsibilities of the Marriage and Family Therapy Advisory Committee (cont.)</vt:lpstr>
      <vt:lpstr>Responsibilities of the PLMFT / PLPC Supervisee</vt:lpstr>
      <vt:lpstr>Responsibilities of the  PLMFT / PLPC Supervisee:</vt:lpstr>
      <vt:lpstr>Responsibilities of the Supervisee Registered PLMFTs / PLPCs (cont.)</vt:lpstr>
      <vt:lpstr>Responsibilities of the Supervisee: Registered PLMFTs / PLPCs (cont.)</vt:lpstr>
      <vt:lpstr>Responsibilities of the Supervisee: Registered PLMFTs / PLPCs (cont.)</vt:lpstr>
      <vt:lpstr>Responsibilities of the Supervisee: Registered PLMFTs / PLPCs (cont.)</vt:lpstr>
      <vt:lpstr>Provisional Licensee Renewals</vt:lpstr>
      <vt:lpstr>PLMFT / PLPC Renewal Procedure</vt:lpstr>
      <vt:lpstr>Policy Regarding Registration and Supervision for PLMFTs / PLPCs    (Part 1)</vt:lpstr>
      <vt:lpstr>Policy regarding Registration and Supervision for PLMFTs / PLPCs   (Part 2)</vt:lpstr>
      <vt:lpstr>Policy regarding Registration and Supervision for PLMFTs / PLPCs   (Part 3)</vt:lpstr>
      <vt:lpstr>Policy regarding Registration and Supervision for PLMFTs / PLPCs)    (Part 4)</vt:lpstr>
      <vt:lpstr>Requirements / Responsibilities of the  PLMFT / PLPC to become a LMFT / LPC </vt:lpstr>
      <vt:lpstr>Requirements / Responsibilities of the  PLMFT / PLPC to become a LMFT / LPC</vt:lpstr>
      <vt:lpstr>Requirements / Responsibilities of the  PLMFT / PLPC to become a LMFT / LPC  (cont.)</vt:lpstr>
      <vt:lpstr>Requirements  / Responsibilities of the  PLMFT / PLPC to become a LMFT / LPC  (cont.)</vt:lpstr>
      <vt:lpstr>Specific Requirements  / Responsibilities of the  PLMFT  to become a LMFT  (cont.)</vt:lpstr>
      <vt:lpstr>Synchronous Supervision</vt:lpstr>
      <vt:lpstr>Supervising PLMFT with Out-of-State Hours Endorsed by the LPC Board </vt:lpstr>
      <vt:lpstr>The MFT Registered Supervisor Candidate</vt:lpstr>
      <vt:lpstr>Responsibilities of the Supervisee: MFT Registered Supervisor Candidates (only applies to MFT Supervision)</vt:lpstr>
      <vt:lpstr>The LMFT Supervisor /Supervisor Candidate Relationship</vt:lpstr>
      <vt:lpstr>Rights of the Supervisor Candidate:</vt:lpstr>
      <vt:lpstr>Rights of the MFT Supervisor Candidate (cont.)</vt:lpstr>
      <vt:lpstr>Responsibilities of the  Approved Supervisor of Supervision:</vt:lpstr>
      <vt:lpstr>Responsibilities of the  Approved Supervisor of Supervision</vt:lpstr>
      <vt:lpstr>Responsibilities of the  Approved LMFT Supervisor Candidate</vt:lpstr>
      <vt:lpstr>Responsibilities of the  MFT Approved Supervisor Candidate:</vt:lpstr>
      <vt:lpstr>Responsibilities of the Approved MFT Supervisor and Supervisor Candidate</vt:lpstr>
      <vt:lpstr>Responsibilities of the LMFT Approved Supervisor Certification:</vt:lpstr>
      <vt:lpstr>Responsibilities of the  LMFT Approved Supervisor to Supervisor Candidate</vt:lpstr>
      <vt:lpstr> </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Marriage and Family Therapy Advisory Committee</dc:title>
  <dc:creator>Ron Cathey</dc:creator>
  <cp:lastModifiedBy>Ronald Douglas Cathey</cp:lastModifiedBy>
  <cp:revision>129</cp:revision>
  <dcterms:modified xsi:type="dcterms:W3CDTF">2020-09-28T21:36:19Z</dcterms:modified>
</cp:coreProperties>
</file>